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45.xml"/>
  <Override ContentType="application/vnd.openxmlformats-officedocument.presentationml.notesSlide+xml" PartName="/ppt/notesSlides/notesSlide3.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47.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51" Type="http://schemas.openxmlformats.org/officeDocument/2006/relationships/slide" Target="slides/slide46.xml"/><Relationship Id="rId50" Type="http://schemas.openxmlformats.org/officeDocument/2006/relationships/slide" Target="slides/slide45.xml"/><Relationship Id="rId52" Type="http://schemas.openxmlformats.org/officeDocument/2006/relationships/slide" Target="slides/slide47.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4" name="Shape 124"/>
        <p:cNvGrpSpPr/>
        <p:nvPr/>
      </p:nvGrpSpPr>
      <p:grpSpPr>
        <a:xfrm>
          <a:off x="0" y="0"/>
          <a:ext cx="0" cy="0"/>
          <a:chOff x="0" y="0"/>
          <a:chExt cx="0" cy="0"/>
        </a:xfrm>
      </p:grpSpPr>
      <p:sp>
        <p:nvSpPr>
          <p:cNvPr id="125" name="Google Shape;125;g4e3f1a1bdc_0_313: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4e3f1a1bdc_0_3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Google Shape;134;g4e3f1a1bdc_0_354: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4e3f1a1bdc_0_3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0" name="Shape 140"/>
        <p:cNvGrpSpPr/>
        <p:nvPr/>
      </p:nvGrpSpPr>
      <p:grpSpPr>
        <a:xfrm>
          <a:off x="0" y="0"/>
          <a:ext cx="0" cy="0"/>
          <a:chOff x="0" y="0"/>
          <a:chExt cx="0" cy="0"/>
        </a:xfrm>
      </p:grpSpPr>
      <p:sp>
        <p:nvSpPr>
          <p:cNvPr id="141" name="Google Shape;141;g4e3f1a1bdc_0_362: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4e3f1a1bdc_0_3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7" name="Shape 147"/>
        <p:cNvGrpSpPr/>
        <p:nvPr/>
      </p:nvGrpSpPr>
      <p:grpSpPr>
        <a:xfrm>
          <a:off x="0" y="0"/>
          <a:ext cx="0" cy="0"/>
          <a:chOff x="0" y="0"/>
          <a:chExt cx="0" cy="0"/>
        </a:xfrm>
      </p:grpSpPr>
      <p:sp>
        <p:nvSpPr>
          <p:cNvPr id="148" name="Google Shape;148;g4e3f1a1bdc_0_369: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4e3f1a1bdc_0_3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4" name="Shape 154"/>
        <p:cNvGrpSpPr/>
        <p:nvPr/>
      </p:nvGrpSpPr>
      <p:grpSpPr>
        <a:xfrm>
          <a:off x="0" y="0"/>
          <a:ext cx="0" cy="0"/>
          <a:chOff x="0" y="0"/>
          <a:chExt cx="0" cy="0"/>
        </a:xfrm>
      </p:grpSpPr>
      <p:sp>
        <p:nvSpPr>
          <p:cNvPr id="155" name="Google Shape;155;g33c7bac066_1_18: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33c7bac066_1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1" name="Shape 161"/>
        <p:cNvGrpSpPr/>
        <p:nvPr/>
      </p:nvGrpSpPr>
      <p:grpSpPr>
        <a:xfrm>
          <a:off x="0" y="0"/>
          <a:ext cx="0" cy="0"/>
          <a:chOff x="0" y="0"/>
          <a:chExt cx="0" cy="0"/>
        </a:xfrm>
      </p:grpSpPr>
      <p:sp>
        <p:nvSpPr>
          <p:cNvPr id="162" name="Google Shape;162;g4bde2b75ac_0_16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4bde2b75ac_0_1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Google Shape;169;g4bde2b75ac_0_176: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4bde2b75ac_0_1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5" name="Shape 175"/>
        <p:cNvGrpSpPr/>
        <p:nvPr/>
      </p:nvGrpSpPr>
      <p:grpSpPr>
        <a:xfrm>
          <a:off x="0" y="0"/>
          <a:ext cx="0" cy="0"/>
          <a:chOff x="0" y="0"/>
          <a:chExt cx="0" cy="0"/>
        </a:xfrm>
      </p:grpSpPr>
      <p:sp>
        <p:nvSpPr>
          <p:cNvPr id="176" name="Google Shape;176;g4e3f1a1bdc_0_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4e3f1a1bd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2" name="Shape 182"/>
        <p:cNvGrpSpPr/>
        <p:nvPr/>
      </p:nvGrpSpPr>
      <p:grpSpPr>
        <a:xfrm>
          <a:off x="0" y="0"/>
          <a:ext cx="0" cy="0"/>
          <a:chOff x="0" y="0"/>
          <a:chExt cx="0" cy="0"/>
        </a:xfrm>
      </p:grpSpPr>
      <p:sp>
        <p:nvSpPr>
          <p:cNvPr id="183" name="Google Shape;183;g3f3236d842_0_6: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3f3236d842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7" name="Shape 197"/>
        <p:cNvGrpSpPr/>
        <p:nvPr/>
      </p:nvGrpSpPr>
      <p:grpSpPr>
        <a:xfrm>
          <a:off x="0" y="0"/>
          <a:ext cx="0" cy="0"/>
          <a:chOff x="0" y="0"/>
          <a:chExt cx="0" cy="0"/>
        </a:xfrm>
      </p:grpSpPr>
      <p:sp>
        <p:nvSpPr>
          <p:cNvPr id="198" name="Google Shape;198;g41da577ecc_0_52: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41da577ecc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4e3f1a1bdc_0_307: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4e3f1a1bdc_0_3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9" name="Shape 209"/>
        <p:cNvGrpSpPr/>
        <p:nvPr/>
      </p:nvGrpSpPr>
      <p:grpSpPr>
        <a:xfrm>
          <a:off x="0" y="0"/>
          <a:ext cx="0" cy="0"/>
          <a:chOff x="0" y="0"/>
          <a:chExt cx="0" cy="0"/>
        </a:xfrm>
      </p:grpSpPr>
      <p:sp>
        <p:nvSpPr>
          <p:cNvPr id="210" name="Google Shape;210;g4bde2b75ac_0_191: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11" name="Google Shape;211;g4bde2b75ac_0_1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Clr>
                <a:schemeClr val="dk1"/>
              </a:buClr>
              <a:buSzPts val="1100"/>
              <a:buFont typeface="Arial"/>
              <a:buNone/>
            </a:pPr>
            <a:r>
              <a:rPr lang="en">
                <a:solidFill>
                  <a:schemeClr val="dk1"/>
                </a:solidFill>
              </a:rPr>
              <a:t>This is an in-class activity. Write the program, walk through what it is supposed to do, and show the error being thrown. Ask students to discuss with their neighbors what is going on.</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6" name="Shape 216"/>
        <p:cNvGrpSpPr/>
        <p:nvPr/>
      </p:nvGrpSpPr>
      <p:grpSpPr>
        <a:xfrm>
          <a:off x="0" y="0"/>
          <a:ext cx="0" cy="0"/>
          <a:chOff x="0" y="0"/>
          <a:chExt cx="0" cy="0"/>
        </a:xfrm>
      </p:grpSpPr>
      <p:sp>
        <p:nvSpPr>
          <p:cNvPr id="217" name="Google Shape;217;g4bde2b75ac_0_182: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4bde2b75ac_0_1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AutoNum type="arabicPeriod"/>
            </a:pPr>
            <a:r>
              <a:rPr lang="en"/>
              <a:t>YOU do NOT provide the argument to the function: the HOF will actually pass in the argument to the function you provided. This is especially dangerous if x is already defined somewhere!</a:t>
            </a:r>
            <a:endParaRPr/>
          </a:p>
          <a:p>
            <a:pPr indent="-298450" lvl="0" marL="457200" rtl="0" algn="l">
              <a:spcBef>
                <a:spcPts val="0"/>
              </a:spcBef>
              <a:spcAft>
                <a:spcPts val="0"/>
              </a:spcAft>
              <a:buSzPts val="1100"/>
              <a:buAutoNum type="arabicPeriod"/>
            </a:pPr>
            <a:r>
              <a:rPr lang="en"/>
              <a:t>The documentation for the HOF will specify what the signature of the callback function should be.</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2" name="Shape 222"/>
        <p:cNvGrpSpPr/>
        <p:nvPr/>
      </p:nvGrpSpPr>
      <p:grpSpPr>
        <a:xfrm>
          <a:off x="0" y="0"/>
          <a:ext cx="0" cy="0"/>
          <a:chOff x="0" y="0"/>
          <a:chExt cx="0" cy="0"/>
        </a:xfrm>
      </p:grpSpPr>
      <p:sp>
        <p:nvSpPr>
          <p:cNvPr id="223" name="Google Shape;223;g4bde2b75ac_0_197: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24" name="Google Shape;224;g4bde2b75ac_0_1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Clr>
                <a:schemeClr val="dk1"/>
              </a:buClr>
              <a:buSzPts val="1100"/>
              <a:buFont typeface="Arial"/>
              <a:buNone/>
            </a:pPr>
            <a:r>
              <a:rPr lang="en">
                <a:solidFill>
                  <a:schemeClr val="dk1"/>
                </a:solidFill>
              </a:rPr>
              <a:t>This is an in-class activity. Write the program, walk through what it is supposed to do, and show the error being thrown. Ask students to discuss with their neighbors what is going on.</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9" name="Shape 229"/>
        <p:cNvGrpSpPr/>
        <p:nvPr/>
      </p:nvGrpSpPr>
      <p:grpSpPr>
        <a:xfrm>
          <a:off x="0" y="0"/>
          <a:ext cx="0" cy="0"/>
          <a:chOff x="0" y="0"/>
          <a:chExt cx="0" cy="0"/>
        </a:xfrm>
      </p:grpSpPr>
      <p:sp>
        <p:nvSpPr>
          <p:cNvPr id="230" name="Google Shape;230;g4bde2b75ac_0_203: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31" name="Google Shape;231;g4bde2b75ac_0_2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None/>
            </a:pPr>
            <a:r>
              <a:rPr lang="en"/>
              <a:t>This is an in-class activity. Write the program, walk through what it is supposed to do, and show the error being thrown. Ask students to discuss with their neighbors what is going on.</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6" name="Shape 236"/>
        <p:cNvGrpSpPr/>
        <p:nvPr/>
      </p:nvGrpSpPr>
      <p:grpSpPr>
        <a:xfrm>
          <a:off x="0" y="0"/>
          <a:ext cx="0" cy="0"/>
          <a:chOff x="0" y="0"/>
          <a:chExt cx="0" cy="0"/>
        </a:xfrm>
      </p:grpSpPr>
      <p:sp>
        <p:nvSpPr>
          <p:cNvPr id="237" name="Google Shape;237;g4bde2b75ac_0_209: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38" name="Google Shape;238;g4bde2b75ac_0_2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457200" rtl="0" algn="l">
              <a:spcBef>
                <a:spcPts val="0"/>
              </a:spcBef>
              <a:spcAft>
                <a:spcPts val="0"/>
              </a:spcAft>
              <a:buClr>
                <a:schemeClr val="dk1"/>
              </a:buClr>
              <a:buSzPts val="1100"/>
              <a:buFont typeface="Arial"/>
              <a:buNone/>
            </a:pPr>
            <a:r>
              <a:rPr lang="en">
                <a:solidFill>
                  <a:schemeClr val="dk1"/>
                </a:solidFill>
              </a:rPr>
              <a:t>This is an in-class activity. Write the program, walk through what it is supposed to do, and show the error being thrown. Ask students to discuss with their neighbors what is going on.</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3" name="Shape 243"/>
        <p:cNvGrpSpPr/>
        <p:nvPr/>
      </p:nvGrpSpPr>
      <p:grpSpPr>
        <a:xfrm>
          <a:off x="0" y="0"/>
          <a:ext cx="0" cy="0"/>
          <a:chOff x="0" y="0"/>
          <a:chExt cx="0" cy="0"/>
        </a:xfrm>
      </p:grpSpPr>
      <p:sp>
        <p:nvSpPr>
          <p:cNvPr id="244" name="Google Shape;244;g33c7bac066_1_28: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45" name="Google Shape;245;g33c7bac066_1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0" name="Shape 250"/>
        <p:cNvGrpSpPr/>
        <p:nvPr/>
      </p:nvGrpSpPr>
      <p:grpSpPr>
        <a:xfrm>
          <a:off x="0" y="0"/>
          <a:ext cx="0" cy="0"/>
          <a:chOff x="0" y="0"/>
          <a:chExt cx="0" cy="0"/>
        </a:xfrm>
      </p:grpSpPr>
      <p:sp>
        <p:nvSpPr>
          <p:cNvPr id="251" name="Google Shape;251;g33c7bac066_1_34: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52" name="Google Shape;252;g33c7bac066_1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6" name="Shape 256"/>
        <p:cNvGrpSpPr/>
        <p:nvPr/>
      </p:nvGrpSpPr>
      <p:grpSpPr>
        <a:xfrm>
          <a:off x="0" y="0"/>
          <a:ext cx="0" cy="0"/>
          <a:chOff x="0" y="0"/>
          <a:chExt cx="0" cy="0"/>
        </a:xfrm>
      </p:grpSpPr>
      <p:sp>
        <p:nvSpPr>
          <p:cNvPr id="257" name="Google Shape;257;g33c7bac066_1_39: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58" name="Google Shape;258;g33c7bac066_1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2" name="Shape 262"/>
        <p:cNvGrpSpPr/>
        <p:nvPr/>
      </p:nvGrpSpPr>
      <p:grpSpPr>
        <a:xfrm>
          <a:off x="0" y="0"/>
          <a:ext cx="0" cy="0"/>
          <a:chOff x="0" y="0"/>
          <a:chExt cx="0" cy="0"/>
        </a:xfrm>
      </p:grpSpPr>
      <p:sp>
        <p:nvSpPr>
          <p:cNvPr id="263" name="Google Shape;263;g33c7bac066_1_44: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64" name="Google Shape;264;g33c7bac066_1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8" name="Shape 268"/>
        <p:cNvGrpSpPr/>
        <p:nvPr/>
      </p:nvGrpSpPr>
      <p:grpSpPr>
        <a:xfrm>
          <a:off x="0" y="0"/>
          <a:ext cx="0" cy="0"/>
          <a:chOff x="0" y="0"/>
          <a:chExt cx="0" cy="0"/>
        </a:xfrm>
      </p:grpSpPr>
      <p:sp>
        <p:nvSpPr>
          <p:cNvPr id="269" name="Google Shape;269;g33c7bac066_1_49: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70" name="Google Shape;270;g33c7bac066_1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 name="Shape 63"/>
        <p:cNvGrpSpPr/>
        <p:nvPr/>
      </p:nvGrpSpPr>
      <p:grpSpPr>
        <a:xfrm>
          <a:off x="0" y="0"/>
          <a:ext cx="0" cy="0"/>
          <a:chOff x="0" y="0"/>
          <a:chExt cx="0" cy="0"/>
        </a:xfrm>
      </p:grpSpPr>
      <p:sp>
        <p:nvSpPr>
          <p:cNvPr id="64" name="Google Shape;64;g4e3f1a1bdc_0_7: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4e3f1a1bdc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4" name="Shape 274"/>
        <p:cNvGrpSpPr/>
        <p:nvPr/>
      </p:nvGrpSpPr>
      <p:grpSpPr>
        <a:xfrm>
          <a:off x="0" y="0"/>
          <a:ext cx="0" cy="0"/>
          <a:chOff x="0" y="0"/>
          <a:chExt cx="0" cy="0"/>
        </a:xfrm>
      </p:grpSpPr>
      <p:sp>
        <p:nvSpPr>
          <p:cNvPr id="275" name="Google Shape;275;g33c7bac066_1_54: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76" name="Google Shape;276;g33c7bac066_1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0" name="Shape 280"/>
        <p:cNvGrpSpPr/>
        <p:nvPr/>
      </p:nvGrpSpPr>
      <p:grpSpPr>
        <a:xfrm>
          <a:off x="0" y="0"/>
          <a:ext cx="0" cy="0"/>
          <a:chOff x="0" y="0"/>
          <a:chExt cx="0" cy="0"/>
        </a:xfrm>
      </p:grpSpPr>
      <p:sp>
        <p:nvSpPr>
          <p:cNvPr id="281" name="Google Shape;281;g33c7bac066_1_59: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82" name="Google Shape;282;g33c7bac066_1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6" name="Shape 286"/>
        <p:cNvGrpSpPr/>
        <p:nvPr/>
      </p:nvGrpSpPr>
      <p:grpSpPr>
        <a:xfrm>
          <a:off x="0" y="0"/>
          <a:ext cx="0" cy="0"/>
          <a:chOff x="0" y="0"/>
          <a:chExt cx="0" cy="0"/>
        </a:xfrm>
      </p:grpSpPr>
      <p:sp>
        <p:nvSpPr>
          <p:cNvPr id="287" name="Google Shape;287;g33c7bac066_1_64: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88" name="Google Shape;288;g33c7bac066_1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2" name="Shape 292"/>
        <p:cNvGrpSpPr/>
        <p:nvPr/>
      </p:nvGrpSpPr>
      <p:grpSpPr>
        <a:xfrm>
          <a:off x="0" y="0"/>
          <a:ext cx="0" cy="0"/>
          <a:chOff x="0" y="0"/>
          <a:chExt cx="0" cy="0"/>
        </a:xfrm>
      </p:grpSpPr>
      <p:sp>
        <p:nvSpPr>
          <p:cNvPr id="293" name="Google Shape;293;g33c7bac066_1_69: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94" name="Google Shape;294;g33c7bac066_1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8" name="Shape 298"/>
        <p:cNvGrpSpPr/>
        <p:nvPr/>
      </p:nvGrpSpPr>
      <p:grpSpPr>
        <a:xfrm>
          <a:off x="0" y="0"/>
          <a:ext cx="0" cy="0"/>
          <a:chOff x="0" y="0"/>
          <a:chExt cx="0" cy="0"/>
        </a:xfrm>
      </p:grpSpPr>
      <p:sp>
        <p:nvSpPr>
          <p:cNvPr id="299" name="Google Shape;299;g33c7bac066_1_74: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00" name="Google Shape;300;g33c7bac066_1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4" name="Shape 304"/>
        <p:cNvGrpSpPr/>
        <p:nvPr/>
      </p:nvGrpSpPr>
      <p:grpSpPr>
        <a:xfrm>
          <a:off x="0" y="0"/>
          <a:ext cx="0" cy="0"/>
          <a:chOff x="0" y="0"/>
          <a:chExt cx="0" cy="0"/>
        </a:xfrm>
      </p:grpSpPr>
      <p:sp>
        <p:nvSpPr>
          <p:cNvPr id="305" name="Google Shape;305;g33c7bac066_1_79: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33c7bac066_1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1" name="Shape 311"/>
        <p:cNvGrpSpPr/>
        <p:nvPr/>
      </p:nvGrpSpPr>
      <p:grpSpPr>
        <a:xfrm>
          <a:off x="0" y="0"/>
          <a:ext cx="0" cy="0"/>
          <a:chOff x="0" y="0"/>
          <a:chExt cx="0" cy="0"/>
        </a:xfrm>
      </p:grpSpPr>
      <p:sp>
        <p:nvSpPr>
          <p:cNvPr id="312" name="Google Shape;312;g33c7bac066_1_85: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13" name="Google Shape;313;g33c7bac066_1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8" name="Shape 318"/>
        <p:cNvGrpSpPr/>
        <p:nvPr/>
      </p:nvGrpSpPr>
      <p:grpSpPr>
        <a:xfrm>
          <a:off x="0" y="0"/>
          <a:ext cx="0" cy="0"/>
          <a:chOff x="0" y="0"/>
          <a:chExt cx="0" cy="0"/>
        </a:xfrm>
      </p:grpSpPr>
      <p:sp>
        <p:nvSpPr>
          <p:cNvPr id="319" name="Google Shape;319;g33c7bac066_1_91: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20" name="Google Shape;320;g33c7bac066_1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4" name="Shape 324"/>
        <p:cNvGrpSpPr/>
        <p:nvPr/>
      </p:nvGrpSpPr>
      <p:grpSpPr>
        <a:xfrm>
          <a:off x="0" y="0"/>
          <a:ext cx="0" cy="0"/>
          <a:chOff x="0" y="0"/>
          <a:chExt cx="0" cy="0"/>
        </a:xfrm>
      </p:grpSpPr>
      <p:sp>
        <p:nvSpPr>
          <p:cNvPr id="325" name="Google Shape;325;g33c7bac066_1_96: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26" name="Google Shape;326;g33c7bac066_1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0" name="Shape 330"/>
        <p:cNvGrpSpPr/>
        <p:nvPr/>
      </p:nvGrpSpPr>
      <p:grpSpPr>
        <a:xfrm>
          <a:off x="0" y="0"/>
          <a:ext cx="0" cy="0"/>
          <a:chOff x="0" y="0"/>
          <a:chExt cx="0" cy="0"/>
        </a:xfrm>
      </p:grpSpPr>
      <p:sp>
        <p:nvSpPr>
          <p:cNvPr id="331" name="Google Shape;331;g33c7bac066_1_101: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32" name="Google Shape;332;g33c7bac066_1_1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 name="Shape 72"/>
        <p:cNvGrpSpPr/>
        <p:nvPr/>
      </p:nvGrpSpPr>
      <p:grpSpPr>
        <a:xfrm>
          <a:off x="0" y="0"/>
          <a:ext cx="0" cy="0"/>
          <a:chOff x="0" y="0"/>
          <a:chExt cx="0" cy="0"/>
        </a:xfrm>
      </p:grpSpPr>
      <p:sp>
        <p:nvSpPr>
          <p:cNvPr id="73" name="Google Shape;73;g4e3f1a1bdc_0_113: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4e3f1a1bdc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6" name="Shape 336"/>
        <p:cNvGrpSpPr/>
        <p:nvPr/>
      </p:nvGrpSpPr>
      <p:grpSpPr>
        <a:xfrm>
          <a:off x="0" y="0"/>
          <a:ext cx="0" cy="0"/>
          <a:chOff x="0" y="0"/>
          <a:chExt cx="0" cy="0"/>
        </a:xfrm>
      </p:grpSpPr>
      <p:sp>
        <p:nvSpPr>
          <p:cNvPr id="337" name="Google Shape;337;g33c7bac066_1_106: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38" name="Google Shape;338;g33c7bac066_1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2" name="Shape 342"/>
        <p:cNvGrpSpPr/>
        <p:nvPr/>
      </p:nvGrpSpPr>
      <p:grpSpPr>
        <a:xfrm>
          <a:off x="0" y="0"/>
          <a:ext cx="0" cy="0"/>
          <a:chOff x="0" y="0"/>
          <a:chExt cx="0" cy="0"/>
        </a:xfrm>
      </p:grpSpPr>
      <p:sp>
        <p:nvSpPr>
          <p:cNvPr id="343" name="Google Shape;343;g33c7bac066_1_111: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44" name="Google Shape;344;g33c7bac066_1_1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48" name="Shape 348"/>
        <p:cNvGrpSpPr/>
        <p:nvPr/>
      </p:nvGrpSpPr>
      <p:grpSpPr>
        <a:xfrm>
          <a:off x="0" y="0"/>
          <a:ext cx="0" cy="0"/>
          <a:chOff x="0" y="0"/>
          <a:chExt cx="0" cy="0"/>
        </a:xfrm>
      </p:grpSpPr>
      <p:sp>
        <p:nvSpPr>
          <p:cNvPr id="349" name="Google Shape;349;g33c7bac066_1_116: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50" name="Google Shape;350;g33c7bac066_1_1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54" name="Shape 354"/>
        <p:cNvGrpSpPr/>
        <p:nvPr/>
      </p:nvGrpSpPr>
      <p:grpSpPr>
        <a:xfrm>
          <a:off x="0" y="0"/>
          <a:ext cx="0" cy="0"/>
          <a:chOff x="0" y="0"/>
          <a:chExt cx="0" cy="0"/>
        </a:xfrm>
      </p:grpSpPr>
      <p:sp>
        <p:nvSpPr>
          <p:cNvPr id="355" name="Google Shape;355;g33c7bac066_1_121: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56" name="Google Shape;356;g33c7bac066_1_1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0" name="Shape 360"/>
        <p:cNvGrpSpPr/>
        <p:nvPr/>
      </p:nvGrpSpPr>
      <p:grpSpPr>
        <a:xfrm>
          <a:off x="0" y="0"/>
          <a:ext cx="0" cy="0"/>
          <a:chOff x="0" y="0"/>
          <a:chExt cx="0" cy="0"/>
        </a:xfrm>
      </p:grpSpPr>
      <p:sp>
        <p:nvSpPr>
          <p:cNvPr id="361" name="Google Shape;361;g33c7bac066_1_126: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62" name="Google Shape;362;g33c7bac066_1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66" name="Shape 366"/>
        <p:cNvGrpSpPr/>
        <p:nvPr/>
      </p:nvGrpSpPr>
      <p:grpSpPr>
        <a:xfrm>
          <a:off x="0" y="0"/>
          <a:ext cx="0" cy="0"/>
          <a:chOff x="0" y="0"/>
          <a:chExt cx="0" cy="0"/>
        </a:xfrm>
      </p:grpSpPr>
      <p:sp>
        <p:nvSpPr>
          <p:cNvPr id="367" name="Google Shape;367;g33c7bac066_1_131: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68" name="Google Shape;368;g33c7bac066_1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2" name="Shape 372"/>
        <p:cNvGrpSpPr/>
        <p:nvPr/>
      </p:nvGrpSpPr>
      <p:grpSpPr>
        <a:xfrm>
          <a:off x="0" y="0"/>
          <a:ext cx="0" cy="0"/>
          <a:chOff x="0" y="0"/>
          <a:chExt cx="0" cy="0"/>
        </a:xfrm>
      </p:grpSpPr>
      <p:sp>
        <p:nvSpPr>
          <p:cNvPr id="373" name="Google Shape;373;g33c7bac066_1_136: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74" name="Google Shape;374;g33c7bac066_1_1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78" name="Shape 378"/>
        <p:cNvGrpSpPr/>
        <p:nvPr/>
      </p:nvGrpSpPr>
      <p:grpSpPr>
        <a:xfrm>
          <a:off x="0" y="0"/>
          <a:ext cx="0" cy="0"/>
          <a:chOff x="0" y="0"/>
          <a:chExt cx="0" cy="0"/>
        </a:xfrm>
      </p:grpSpPr>
      <p:sp>
        <p:nvSpPr>
          <p:cNvPr id="379" name="Google Shape;379;g33c7bac066_1_141: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380" name="Google Shape;380;g33c7bac066_1_1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3" name="Shape 83"/>
        <p:cNvGrpSpPr/>
        <p:nvPr/>
      </p:nvGrpSpPr>
      <p:grpSpPr>
        <a:xfrm>
          <a:off x="0" y="0"/>
          <a:ext cx="0" cy="0"/>
          <a:chOff x="0" y="0"/>
          <a:chExt cx="0" cy="0"/>
        </a:xfrm>
      </p:grpSpPr>
      <p:sp>
        <p:nvSpPr>
          <p:cNvPr id="84" name="Google Shape;84;g4e3f1a1bdc_0_123: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4e3f1a1bdc_0_1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Sadly, I could not edit the image. Instead of rebuilding it, there is an ugly hack that overlays text on this slide.</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Google Shape;93;g4e3f1a1bdc_0_33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4e3f1a1bdc_0_3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Google Shape;106;g4e3f1a1bdc_0_184: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4e3f1a1bdc_0_1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Google Shape;113;g4e3f1a1bdc_0_194: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4e3f1a1bdc_0_1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8" name="Shape 118"/>
        <p:cNvGrpSpPr/>
        <p:nvPr/>
      </p:nvGrpSpPr>
      <p:grpSpPr>
        <a:xfrm>
          <a:off x="0" y="0"/>
          <a:ext cx="0" cy="0"/>
          <a:chOff x="0" y="0"/>
          <a:chExt cx="0" cy="0"/>
        </a:xfrm>
      </p:grpSpPr>
      <p:sp>
        <p:nvSpPr>
          <p:cNvPr id="119" name="Google Shape;119;g4e3f1a1bdc_0_301: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4e3f1a1bdc_0_3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992767"/>
            <a:ext cx="8520600" cy="27369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3778833"/>
            <a:ext cx="8520600" cy="10569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474833"/>
            <a:ext cx="8520600" cy="26181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4202967"/>
            <a:ext cx="8520600" cy="17343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867800"/>
            <a:ext cx="8520600" cy="11223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536633"/>
            <a:ext cx="3999900" cy="4555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536633"/>
            <a:ext cx="3999900" cy="4555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740800"/>
            <a:ext cx="2808000" cy="1007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852800"/>
            <a:ext cx="2808000" cy="42393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600200"/>
            <a:ext cx="6367800" cy="54543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67"/>
            <a:ext cx="4572000" cy="6858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644233"/>
            <a:ext cx="4045200" cy="19764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3737433"/>
            <a:ext cx="4045200" cy="16467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965433"/>
            <a:ext cx="3837000" cy="49269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5640767"/>
            <a:ext cx="5998800" cy="8067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6217622"/>
            <a:ext cx="548700" cy="5247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992767"/>
            <a:ext cx="8520600" cy="27369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COMPSCI 220</a:t>
            </a:r>
            <a:endParaRPr/>
          </a:p>
        </p:txBody>
      </p:sp>
      <p:sp>
        <p:nvSpPr>
          <p:cNvPr id="55" name="Google Shape;55;p13"/>
          <p:cNvSpPr txBox="1"/>
          <p:nvPr>
            <p:ph idx="1" type="subTitle"/>
          </p:nvPr>
        </p:nvSpPr>
        <p:spPr>
          <a:xfrm>
            <a:off x="311700" y="3778833"/>
            <a:ext cx="8520600" cy="1056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Programming Methodology</a:t>
            </a:r>
            <a:endParaRPr/>
          </a:p>
          <a:p>
            <a:pPr indent="0" lvl="0" marL="0" rtl="0" algn="ctr">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7" name="Shape 127"/>
        <p:cNvGrpSpPr/>
        <p:nvPr/>
      </p:nvGrpSpPr>
      <p:grpSpPr>
        <a:xfrm>
          <a:off x="0" y="0"/>
          <a:ext cx="0" cy="0"/>
          <a:chOff x="0" y="0"/>
          <a:chExt cx="0" cy="0"/>
        </a:xfrm>
      </p:grpSpPr>
      <p:sp>
        <p:nvSpPr>
          <p:cNvPr id="128" name="Google Shape;128;p22"/>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builtin </a:t>
            </a:r>
            <a:r>
              <a:rPr lang="en">
                <a:latin typeface="Consolas"/>
                <a:ea typeface="Consolas"/>
                <a:cs typeface="Consolas"/>
                <a:sym typeface="Consolas"/>
              </a:rPr>
              <a:t>.reduce</a:t>
            </a:r>
            <a:r>
              <a:rPr lang="en"/>
              <a:t> method</a:t>
            </a:r>
            <a:endParaRPr/>
          </a:p>
        </p:txBody>
      </p:sp>
      <p:sp>
        <p:nvSpPr>
          <p:cNvPr id="129" name="Google Shape;129;p22"/>
          <p:cNvSpPr txBox="1"/>
          <p:nvPr/>
        </p:nvSpPr>
        <p:spPr>
          <a:xfrm>
            <a:off x="456600" y="1356875"/>
            <a:ext cx="2196900" cy="1369800"/>
          </a:xfrm>
          <a:prstGeom prst="rect">
            <a:avLst/>
          </a:prstGeom>
          <a:solidFill>
            <a:srgbClr val="F3F3F3"/>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000">
                <a:solidFill>
                  <a:schemeClr val="dk2"/>
                </a:solidFill>
                <a:latin typeface="Consolas"/>
                <a:ea typeface="Consolas"/>
                <a:cs typeface="Consolas"/>
                <a:sym typeface="Consolas"/>
              </a:rPr>
              <a:t>// sum(a: number[]): number</a:t>
            </a:r>
            <a:endParaRPr sz="1000">
              <a:solidFill>
                <a:schemeClr val="dk2"/>
              </a:solidFill>
              <a:latin typeface="Consolas"/>
              <a:ea typeface="Consolas"/>
              <a:cs typeface="Consolas"/>
              <a:sym typeface="Consolas"/>
            </a:endParaRPr>
          </a:p>
          <a:p>
            <a:pPr indent="0" lvl="0" marL="0" rtl="0" algn="l">
              <a:spcBef>
                <a:spcPts val="0"/>
              </a:spcBef>
              <a:spcAft>
                <a:spcPts val="0"/>
              </a:spcAft>
              <a:buNone/>
            </a:pPr>
            <a:r>
              <a:rPr lang="en" sz="1000">
                <a:solidFill>
                  <a:schemeClr val="dk2"/>
                </a:solidFill>
                <a:latin typeface="Consolas"/>
                <a:ea typeface="Consolas"/>
                <a:cs typeface="Consolas"/>
                <a:sym typeface="Consolas"/>
              </a:rPr>
              <a:t>function sum(a) {</a:t>
            </a:r>
            <a:endParaRPr sz="1000">
              <a:solidFill>
                <a:schemeClr val="dk2"/>
              </a:solidFill>
              <a:latin typeface="Consolas"/>
              <a:ea typeface="Consolas"/>
              <a:cs typeface="Consolas"/>
              <a:sym typeface="Consolas"/>
            </a:endParaRPr>
          </a:p>
          <a:p>
            <a:pPr indent="0" lvl="0" marL="0" rtl="0" algn="l">
              <a:spcBef>
                <a:spcPts val="0"/>
              </a:spcBef>
              <a:spcAft>
                <a:spcPts val="0"/>
              </a:spcAft>
              <a:buNone/>
            </a:pPr>
            <a:r>
              <a:rPr lang="en" sz="1000">
                <a:solidFill>
                  <a:schemeClr val="dk2"/>
                </a:solidFill>
                <a:latin typeface="Consolas"/>
                <a:ea typeface="Consolas"/>
                <a:cs typeface="Consolas"/>
                <a:sym typeface="Consolas"/>
              </a:rPr>
              <a:t>  function f(r, x) {</a:t>
            </a:r>
            <a:endParaRPr sz="1000">
              <a:solidFill>
                <a:schemeClr val="dk2"/>
              </a:solidFill>
              <a:latin typeface="Consolas"/>
              <a:ea typeface="Consolas"/>
              <a:cs typeface="Consolas"/>
              <a:sym typeface="Consolas"/>
            </a:endParaRPr>
          </a:p>
          <a:p>
            <a:pPr indent="0" lvl="0" marL="0" rtl="0" algn="l">
              <a:spcBef>
                <a:spcPts val="0"/>
              </a:spcBef>
              <a:spcAft>
                <a:spcPts val="0"/>
              </a:spcAft>
              <a:buNone/>
            </a:pPr>
            <a:r>
              <a:rPr lang="en" sz="1000">
                <a:solidFill>
                  <a:schemeClr val="dk2"/>
                </a:solidFill>
                <a:latin typeface="Consolas"/>
                <a:ea typeface="Consolas"/>
                <a:cs typeface="Consolas"/>
                <a:sym typeface="Consolas"/>
              </a:rPr>
              <a:t>    return r + x;</a:t>
            </a:r>
            <a:endParaRPr sz="1000">
              <a:solidFill>
                <a:schemeClr val="dk2"/>
              </a:solidFill>
              <a:latin typeface="Consolas"/>
              <a:ea typeface="Consolas"/>
              <a:cs typeface="Consolas"/>
              <a:sym typeface="Consolas"/>
            </a:endParaRPr>
          </a:p>
          <a:p>
            <a:pPr indent="0" lvl="0" marL="0" rtl="0" algn="l">
              <a:spcBef>
                <a:spcPts val="0"/>
              </a:spcBef>
              <a:spcAft>
                <a:spcPts val="0"/>
              </a:spcAft>
              <a:buNone/>
            </a:pPr>
            <a:r>
              <a:rPr lang="en" sz="1000">
                <a:solidFill>
                  <a:schemeClr val="dk2"/>
                </a:solidFill>
                <a:latin typeface="Consolas"/>
                <a:ea typeface="Consolas"/>
                <a:cs typeface="Consolas"/>
                <a:sym typeface="Consolas"/>
              </a:rPr>
              <a:t>  }</a:t>
            </a:r>
            <a:endParaRPr sz="1000">
              <a:solidFill>
                <a:schemeClr val="dk2"/>
              </a:solidFill>
              <a:latin typeface="Consolas"/>
              <a:ea typeface="Consolas"/>
              <a:cs typeface="Consolas"/>
              <a:sym typeface="Consolas"/>
            </a:endParaRPr>
          </a:p>
          <a:p>
            <a:pPr indent="0" lvl="0" marL="0" rtl="0" algn="l">
              <a:spcBef>
                <a:spcPts val="0"/>
              </a:spcBef>
              <a:spcAft>
                <a:spcPts val="0"/>
              </a:spcAft>
              <a:buNone/>
            </a:pPr>
            <a:r>
              <a:rPr lang="en" sz="1000">
                <a:solidFill>
                  <a:schemeClr val="dk2"/>
                </a:solidFill>
                <a:latin typeface="Consolas"/>
                <a:ea typeface="Consolas"/>
                <a:cs typeface="Consolas"/>
                <a:sym typeface="Consolas"/>
              </a:rPr>
              <a:t>  return a.reduce(f, 0);</a:t>
            </a:r>
            <a:endParaRPr sz="1000">
              <a:solidFill>
                <a:schemeClr val="dk2"/>
              </a:solidFill>
              <a:latin typeface="Consolas"/>
              <a:ea typeface="Consolas"/>
              <a:cs typeface="Consolas"/>
              <a:sym typeface="Consolas"/>
            </a:endParaRPr>
          </a:p>
          <a:p>
            <a:pPr indent="0" lvl="0" marL="0" rtl="0" algn="l">
              <a:spcBef>
                <a:spcPts val="0"/>
              </a:spcBef>
              <a:spcAft>
                <a:spcPts val="0"/>
              </a:spcAft>
              <a:buNone/>
            </a:pPr>
            <a:r>
              <a:rPr lang="en" sz="1000">
                <a:solidFill>
                  <a:schemeClr val="dk2"/>
                </a:solidFill>
                <a:latin typeface="Consolas"/>
                <a:ea typeface="Consolas"/>
                <a:cs typeface="Consolas"/>
                <a:sym typeface="Consolas"/>
              </a:rPr>
              <a:t>}</a:t>
            </a:r>
            <a:endParaRPr sz="1000">
              <a:solidFill>
                <a:schemeClr val="dk2"/>
              </a:solidFill>
              <a:latin typeface="Consolas"/>
              <a:ea typeface="Consolas"/>
              <a:cs typeface="Consolas"/>
              <a:sym typeface="Consolas"/>
            </a:endParaRPr>
          </a:p>
        </p:txBody>
      </p:sp>
      <p:pic>
        <p:nvPicPr>
          <p:cNvPr id="130" name="Google Shape;130;p22"/>
          <p:cNvPicPr preferRelativeResize="0"/>
          <p:nvPr/>
        </p:nvPicPr>
        <p:blipFill>
          <a:blip r:embed="rId3">
            <a:alphaModFix/>
          </a:blip>
          <a:stretch>
            <a:fillRect/>
          </a:stretch>
        </p:blipFill>
        <p:spPr>
          <a:xfrm>
            <a:off x="2693900" y="1356867"/>
            <a:ext cx="4135856" cy="5196332"/>
          </a:xfrm>
          <a:prstGeom prst="rect">
            <a:avLst/>
          </a:prstGeom>
          <a:noFill/>
          <a:ln>
            <a:noFill/>
          </a:ln>
        </p:spPr>
      </p:pic>
      <p:sp>
        <p:nvSpPr>
          <p:cNvPr id="131" name="Google Shape;131;p22"/>
          <p:cNvSpPr txBox="1"/>
          <p:nvPr/>
        </p:nvSpPr>
        <p:spPr>
          <a:xfrm>
            <a:off x="6582325" y="5384750"/>
            <a:ext cx="2392200" cy="370500"/>
          </a:xfrm>
          <a:prstGeom prst="rect">
            <a:avLst/>
          </a:prstGeom>
          <a:solidFill>
            <a:srgbClr val="FFFF00"/>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t>Always provide an initial value.</a:t>
            </a:r>
            <a:endParaRPr sz="1200"/>
          </a:p>
        </p:txBody>
      </p:sp>
      <p:sp>
        <p:nvSpPr>
          <p:cNvPr id="132" name="Google Shape;132;p22"/>
          <p:cNvSpPr txBox="1"/>
          <p:nvPr/>
        </p:nvSpPr>
        <p:spPr>
          <a:xfrm>
            <a:off x="6510700" y="4287900"/>
            <a:ext cx="2392200" cy="510900"/>
          </a:xfrm>
          <a:prstGeom prst="rect">
            <a:avLst/>
          </a:prstGeom>
          <a:solidFill>
            <a:srgbClr val="FFFF00"/>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t>Do not use the </a:t>
            </a:r>
            <a:r>
              <a:rPr lang="en" sz="1200">
                <a:latin typeface="Consolas"/>
                <a:ea typeface="Consolas"/>
                <a:cs typeface="Consolas"/>
                <a:sym typeface="Consolas"/>
              </a:rPr>
              <a:t>currentIndex</a:t>
            </a:r>
            <a:r>
              <a:rPr lang="en" sz="1200"/>
              <a:t> and </a:t>
            </a:r>
            <a:r>
              <a:rPr lang="en" sz="1200">
                <a:latin typeface="Consolas"/>
                <a:ea typeface="Consolas"/>
                <a:cs typeface="Consolas"/>
                <a:sym typeface="Consolas"/>
              </a:rPr>
              <a:t>array</a:t>
            </a:r>
            <a:r>
              <a:rPr lang="en" sz="1200"/>
              <a:t> arguments.</a:t>
            </a:r>
            <a:endParaRPr sz="12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6" name="Shape 136"/>
        <p:cNvGrpSpPr/>
        <p:nvPr/>
      </p:nvGrpSpPr>
      <p:grpSpPr>
        <a:xfrm>
          <a:off x="0" y="0"/>
          <a:ext cx="0" cy="0"/>
          <a:chOff x="0" y="0"/>
          <a:chExt cx="0" cy="0"/>
        </a:xfrm>
      </p:grpSpPr>
      <p:sp>
        <p:nvSpPr>
          <p:cNvPr id="137" name="Google Shape;137;p23"/>
          <p:cNvSpPr txBox="1"/>
          <p:nvPr/>
        </p:nvSpPr>
        <p:spPr>
          <a:xfrm>
            <a:off x="5364825" y="1356875"/>
            <a:ext cx="3000000" cy="300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 sz="1200">
                <a:solidFill>
                  <a:schemeClr val="dk2"/>
                </a:solidFill>
              </a:rPr>
              <a:t>In fact, you can write map using reduce.</a:t>
            </a:r>
            <a:endParaRPr i="1" sz="1200">
              <a:solidFill>
                <a:schemeClr val="dk2"/>
              </a:solidFill>
            </a:endParaRPr>
          </a:p>
          <a:p>
            <a:pPr indent="0" lvl="0" marL="0" rtl="0" algn="l">
              <a:spcBef>
                <a:spcPts val="0"/>
              </a:spcBef>
              <a:spcAft>
                <a:spcPts val="0"/>
              </a:spcAft>
              <a:buNone/>
            </a:pPr>
            <a:r>
              <a:t/>
            </a:r>
            <a:endParaRPr sz="1200">
              <a:solidFill>
                <a:schemeClr val="dk2"/>
              </a:solidFill>
              <a:latin typeface="Consolas"/>
              <a:ea typeface="Consolas"/>
              <a:cs typeface="Consolas"/>
              <a:sym typeface="Consolas"/>
            </a:endParaRPr>
          </a:p>
          <a:p>
            <a:pPr indent="0" lvl="0" marL="0" rtl="0" algn="l">
              <a:spcBef>
                <a:spcPts val="0"/>
              </a:spcBef>
              <a:spcAft>
                <a:spcPts val="0"/>
              </a:spcAft>
              <a:buNone/>
            </a:pPr>
            <a:r>
              <a:rPr lang="en" sz="1200">
                <a:solidFill>
                  <a:schemeClr val="dk2"/>
                </a:solidFill>
                <a:latin typeface="Consolas"/>
                <a:ea typeface="Consolas"/>
                <a:cs typeface="Consolas"/>
                <a:sym typeface="Consolas"/>
              </a:rPr>
              <a:t>function map(f, a) {</a:t>
            </a:r>
            <a:endParaRPr sz="1200">
              <a:solidFill>
                <a:schemeClr val="dk2"/>
              </a:solidFill>
              <a:latin typeface="Consolas"/>
              <a:ea typeface="Consolas"/>
              <a:cs typeface="Consolas"/>
              <a:sym typeface="Consolas"/>
            </a:endParaRPr>
          </a:p>
          <a:p>
            <a:pPr indent="0" lvl="0" marL="0" rtl="0" algn="l">
              <a:spcBef>
                <a:spcPts val="0"/>
              </a:spcBef>
              <a:spcAft>
                <a:spcPts val="0"/>
              </a:spcAft>
              <a:buNone/>
            </a:pPr>
            <a:r>
              <a:rPr lang="en" sz="1200">
                <a:solidFill>
                  <a:schemeClr val="dk2"/>
                </a:solidFill>
                <a:latin typeface="Consolas"/>
                <a:ea typeface="Consolas"/>
                <a:cs typeface="Consolas"/>
                <a:sym typeface="Consolas"/>
              </a:rPr>
              <a:t>  function combine(r, x) {</a:t>
            </a:r>
            <a:endParaRPr sz="1200">
              <a:solidFill>
                <a:schemeClr val="dk2"/>
              </a:solidFill>
              <a:latin typeface="Consolas"/>
              <a:ea typeface="Consolas"/>
              <a:cs typeface="Consolas"/>
              <a:sym typeface="Consolas"/>
            </a:endParaRPr>
          </a:p>
          <a:p>
            <a:pPr indent="0" lvl="0" marL="0" rtl="0" algn="l">
              <a:spcBef>
                <a:spcPts val="0"/>
              </a:spcBef>
              <a:spcAft>
                <a:spcPts val="0"/>
              </a:spcAft>
              <a:buNone/>
            </a:pPr>
            <a:r>
              <a:rPr lang="en" sz="1200">
                <a:solidFill>
                  <a:schemeClr val="dk2"/>
                </a:solidFill>
                <a:latin typeface="Consolas"/>
                <a:ea typeface="Consolas"/>
                <a:cs typeface="Consolas"/>
                <a:sym typeface="Consolas"/>
              </a:rPr>
              <a:t>    r.push(f(x));</a:t>
            </a:r>
            <a:endParaRPr sz="1200">
              <a:solidFill>
                <a:schemeClr val="dk2"/>
              </a:solidFill>
              <a:latin typeface="Consolas"/>
              <a:ea typeface="Consolas"/>
              <a:cs typeface="Consolas"/>
              <a:sym typeface="Consolas"/>
            </a:endParaRPr>
          </a:p>
          <a:p>
            <a:pPr indent="0" lvl="0" marL="0" rtl="0" algn="l">
              <a:spcBef>
                <a:spcPts val="0"/>
              </a:spcBef>
              <a:spcAft>
                <a:spcPts val="0"/>
              </a:spcAft>
              <a:buNone/>
            </a:pPr>
            <a:r>
              <a:rPr lang="en" sz="1200">
                <a:solidFill>
                  <a:schemeClr val="dk2"/>
                </a:solidFill>
                <a:latin typeface="Consolas"/>
                <a:ea typeface="Consolas"/>
                <a:cs typeface="Consolas"/>
                <a:sym typeface="Consolas"/>
              </a:rPr>
              <a:t>    return r;</a:t>
            </a:r>
            <a:endParaRPr sz="1200">
              <a:solidFill>
                <a:schemeClr val="dk2"/>
              </a:solidFill>
              <a:latin typeface="Consolas"/>
              <a:ea typeface="Consolas"/>
              <a:cs typeface="Consolas"/>
              <a:sym typeface="Consolas"/>
            </a:endParaRPr>
          </a:p>
          <a:p>
            <a:pPr indent="0" lvl="0" marL="0" rtl="0" algn="l">
              <a:spcBef>
                <a:spcPts val="0"/>
              </a:spcBef>
              <a:spcAft>
                <a:spcPts val="0"/>
              </a:spcAft>
              <a:buNone/>
            </a:pPr>
            <a:r>
              <a:rPr lang="en" sz="1200">
                <a:solidFill>
                  <a:schemeClr val="dk2"/>
                </a:solidFill>
                <a:latin typeface="Consolas"/>
                <a:ea typeface="Consolas"/>
                <a:cs typeface="Consolas"/>
                <a:sym typeface="Consolas"/>
              </a:rPr>
              <a:t>  }, </a:t>
            </a:r>
            <a:endParaRPr sz="1200">
              <a:solidFill>
                <a:schemeClr val="dk2"/>
              </a:solidFill>
              <a:latin typeface="Consolas"/>
              <a:ea typeface="Consolas"/>
              <a:cs typeface="Consolas"/>
              <a:sym typeface="Consolas"/>
            </a:endParaRPr>
          </a:p>
          <a:p>
            <a:pPr indent="0" lvl="0" marL="0" rtl="0" algn="l">
              <a:spcBef>
                <a:spcPts val="0"/>
              </a:spcBef>
              <a:spcAft>
                <a:spcPts val="0"/>
              </a:spcAft>
              <a:buNone/>
            </a:pPr>
            <a:r>
              <a:rPr lang="en" sz="1200">
                <a:solidFill>
                  <a:schemeClr val="dk2"/>
                </a:solidFill>
                <a:latin typeface="Consolas"/>
                <a:ea typeface="Consolas"/>
                <a:cs typeface="Consolas"/>
                <a:sym typeface="Consolas"/>
              </a:rPr>
              <a:t>  return reduce([], combine, a);</a:t>
            </a:r>
            <a:endParaRPr sz="1200">
              <a:solidFill>
                <a:schemeClr val="dk2"/>
              </a:solidFill>
              <a:latin typeface="Consolas"/>
              <a:ea typeface="Consolas"/>
              <a:cs typeface="Consolas"/>
              <a:sym typeface="Consolas"/>
            </a:endParaRPr>
          </a:p>
          <a:p>
            <a:pPr indent="0" lvl="0" marL="0" rtl="0" algn="l">
              <a:spcBef>
                <a:spcPts val="0"/>
              </a:spcBef>
              <a:spcAft>
                <a:spcPts val="0"/>
              </a:spcAft>
              <a:buNone/>
            </a:pPr>
            <a:r>
              <a:rPr lang="en" sz="1200">
                <a:solidFill>
                  <a:schemeClr val="dk2"/>
                </a:solidFill>
                <a:latin typeface="Consolas"/>
                <a:ea typeface="Consolas"/>
                <a:cs typeface="Consolas"/>
                <a:sym typeface="Consolas"/>
              </a:rPr>
              <a:t>}</a:t>
            </a:r>
            <a:endParaRPr sz="1200">
              <a:solidFill>
                <a:schemeClr val="dk2"/>
              </a:solidFill>
              <a:latin typeface="Consolas"/>
              <a:ea typeface="Consolas"/>
              <a:cs typeface="Consolas"/>
              <a:sym typeface="Consolas"/>
            </a:endParaRPr>
          </a:p>
        </p:txBody>
      </p:sp>
      <p:sp>
        <p:nvSpPr>
          <p:cNvPr id="138" name="Google Shape;138;p23"/>
          <p:cNvSpPr txBox="1"/>
          <p:nvPr>
            <p:ph idx="1" type="body"/>
          </p:nvPr>
        </p:nvSpPr>
        <p:spPr>
          <a:xfrm>
            <a:off x="311700" y="1356875"/>
            <a:ext cx="4920900" cy="4877700"/>
          </a:xfrm>
          <a:prstGeom prst="rect">
            <a:avLst/>
          </a:prstGeom>
          <a:solidFill>
            <a:srgbClr val="EFEFEF"/>
          </a:solidFill>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sz="1200"/>
              <a:t>Problem Statement:</a:t>
            </a:r>
            <a:r>
              <a:rPr lang="en" sz="1200"/>
              <a:t> </a:t>
            </a:r>
            <a:r>
              <a:rPr lang="en" sz="1200"/>
              <a:t>Write a function that consumes an array of numbers and produces an array of numbers. Each element of the output array should be </a:t>
            </a:r>
            <a:r>
              <a:rPr i="1" lang="en" sz="1200"/>
              <a:t>the double of</a:t>
            </a:r>
            <a:r>
              <a:rPr lang="en" sz="1200"/>
              <a:t> the corresponding element in the input array.</a:t>
            </a:r>
            <a:br>
              <a:rPr lang="en" sz="1200"/>
            </a:br>
            <a:endParaRPr sz="1200"/>
          </a:p>
          <a:p>
            <a:pPr indent="0" lvl="0" marL="0" rtl="0" algn="l">
              <a:lnSpc>
                <a:spcPct val="100000"/>
              </a:lnSpc>
              <a:spcBef>
                <a:spcPts val="0"/>
              </a:spcBef>
              <a:spcAft>
                <a:spcPts val="0"/>
              </a:spcAft>
              <a:buClr>
                <a:schemeClr val="dk1"/>
              </a:buClr>
              <a:buSzPts val="1100"/>
              <a:buFont typeface="Arial"/>
              <a:buNone/>
            </a:pPr>
            <a:r>
              <a:rPr b="1" lang="en" sz="1200"/>
              <a:t>Example:</a:t>
            </a:r>
            <a:br>
              <a:rPr b="1" lang="en" sz="1200"/>
            </a:br>
            <a:r>
              <a:rPr lang="en" sz="1200">
                <a:latin typeface="Consolas"/>
                <a:ea typeface="Consolas"/>
                <a:cs typeface="Consolas"/>
                <a:sym typeface="Consolas"/>
              </a:rPr>
              <a:t>doubleAll([10, 5, 2])</a:t>
            </a:r>
            <a:br>
              <a:rPr lang="en" sz="1200">
                <a:latin typeface="Consolas"/>
                <a:ea typeface="Consolas"/>
                <a:cs typeface="Consolas"/>
                <a:sym typeface="Consolas"/>
              </a:rPr>
            </a:br>
            <a:r>
              <a:rPr lang="en" sz="1200">
                <a:latin typeface="Consolas"/>
                <a:ea typeface="Consolas"/>
                <a:cs typeface="Consolas"/>
                <a:sym typeface="Consolas"/>
              </a:rPr>
              <a:t>// [20, 10, 4]</a:t>
            </a:r>
            <a:endParaRPr b="1" sz="1200"/>
          </a:p>
          <a:p>
            <a:pPr indent="0" lvl="0" marL="0" rtl="0" algn="l">
              <a:lnSpc>
                <a:spcPct val="100000"/>
              </a:lnSpc>
              <a:spcBef>
                <a:spcPts val="0"/>
              </a:spcBef>
              <a:spcAft>
                <a:spcPts val="0"/>
              </a:spcAft>
              <a:buNone/>
            </a:pPr>
            <a:r>
              <a:rPr b="1" lang="en" sz="1200"/>
              <a:t>Type Signature:</a:t>
            </a:r>
            <a:br>
              <a:rPr b="1" lang="en" sz="1200"/>
            </a:br>
            <a:r>
              <a:rPr lang="en" sz="1200">
                <a:latin typeface="Consolas"/>
                <a:ea typeface="Consolas"/>
                <a:cs typeface="Consolas"/>
                <a:sym typeface="Consolas"/>
              </a:rPr>
              <a:t>doubleAll(a: number[]): number[]</a:t>
            </a:r>
            <a:endParaRPr sz="1200">
              <a:latin typeface="Consolas"/>
              <a:ea typeface="Consolas"/>
              <a:cs typeface="Consolas"/>
              <a:sym typeface="Consolas"/>
            </a:endParaRPr>
          </a:p>
          <a:p>
            <a:pPr indent="0" lvl="0" marL="0" rtl="0" algn="l">
              <a:lnSpc>
                <a:spcPct val="100000"/>
              </a:lnSpc>
              <a:spcBef>
                <a:spcPts val="0"/>
              </a:spcBef>
              <a:spcAft>
                <a:spcPts val="0"/>
              </a:spcAft>
              <a:buNone/>
            </a:pPr>
            <a:r>
              <a:t/>
            </a:r>
            <a:endParaRPr sz="1200"/>
          </a:p>
          <a:p>
            <a:pPr indent="0" lvl="0" marL="0" rtl="0" algn="l">
              <a:lnSpc>
                <a:spcPct val="100000"/>
              </a:lnSpc>
              <a:spcBef>
                <a:spcPts val="0"/>
              </a:spcBef>
              <a:spcAft>
                <a:spcPts val="0"/>
              </a:spcAft>
              <a:buClr>
                <a:schemeClr val="dk1"/>
              </a:buClr>
              <a:buSzPts val="1100"/>
              <a:buFont typeface="Arial"/>
              <a:buNone/>
            </a:pPr>
            <a:r>
              <a:rPr i="1" lang="en" sz="1200"/>
              <a:t>Does this look familiar? This was the first function we wrote using map. Can we write it with reduce?</a:t>
            </a:r>
            <a:endParaRPr sz="1200">
              <a:latin typeface="Consolas"/>
              <a:ea typeface="Consolas"/>
              <a:cs typeface="Consolas"/>
              <a:sym typeface="Consolas"/>
            </a:endParaRPr>
          </a:p>
          <a:p>
            <a:pPr indent="0" lvl="0" marL="0" rtl="0" algn="l">
              <a:lnSpc>
                <a:spcPct val="100000"/>
              </a:lnSpc>
              <a:spcBef>
                <a:spcPts val="0"/>
              </a:spcBef>
              <a:spcAft>
                <a:spcPts val="0"/>
              </a:spcAft>
              <a:buNone/>
            </a:pPr>
            <a:r>
              <a:t/>
            </a:r>
            <a:endParaRPr sz="1200">
              <a:latin typeface="Consolas"/>
              <a:ea typeface="Consolas"/>
              <a:cs typeface="Consolas"/>
              <a:sym typeface="Consolas"/>
            </a:endParaRPr>
          </a:p>
          <a:p>
            <a:pPr indent="0" lvl="0" marL="0" rtl="0" algn="l">
              <a:lnSpc>
                <a:spcPct val="100000"/>
              </a:lnSpc>
              <a:spcBef>
                <a:spcPts val="0"/>
              </a:spcBef>
              <a:spcAft>
                <a:spcPts val="0"/>
              </a:spcAft>
              <a:buNone/>
            </a:pPr>
            <a:r>
              <a:rPr b="1" lang="en" sz="1200"/>
              <a:t>Solution: </a:t>
            </a:r>
            <a:endParaRPr b="1" sz="1200"/>
          </a:p>
          <a:p>
            <a:pPr indent="0" lvl="0" marL="0" rtl="0" algn="l">
              <a:lnSpc>
                <a:spcPct val="100000"/>
              </a:lnSpc>
              <a:spcBef>
                <a:spcPts val="0"/>
              </a:spcBef>
              <a:spcAft>
                <a:spcPts val="0"/>
              </a:spcAft>
              <a:buNone/>
            </a:pPr>
            <a:r>
              <a:rPr lang="en" sz="1200">
                <a:latin typeface="Consolas"/>
                <a:ea typeface="Consolas"/>
                <a:cs typeface="Consolas"/>
                <a:sym typeface="Consolas"/>
              </a:rPr>
              <a:t>function doubleAll(a)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function combine(r, x)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r.push(x * 2);</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return r;</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return reduce([], combine, a);</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a:t>
            </a:r>
            <a:endParaRPr sz="1200">
              <a:latin typeface="Consolas"/>
              <a:ea typeface="Consolas"/>
              <a:cs typeface="Consolas"/>
              <a:sym typeface="Consolas"/>
            </a:endParaRPr>
          </a:p>
          <a:p>
            <a:pPr indent="0" lvl="0" marL="0" rtl="0" algn="l">
              <a:lnSpc>
                <a:spcPct val="100000"/>
              </a:lnSpc>
              <a:spcBef>
                <a:spcPts val="0"/>
              </a:spcBef>
              <a:spcAft>
                <a:spcPts val="0"/>
              </a:spcAft>
              <a:buNone/>
            </a:pPr>
            <a:r>
              <a:t/>
            </a:r>
            <a:endParaRPr i="1" sz="1200"/>
          </a:p>
          <a:p>
            <a:pPr indent="0" lvl="0" marL="0" rtl="0" algn="l">
              <a:lnSpc>
                <a:spcPct val="100000"/>
              </a:lnSpc>
              <a:spcBef>
                <a:spcPts val="0"/>
              </a:spcBef>
              <a:spcAft>
                <a:spcPts val="0"/>
              </a:spcAft>
              <a:buNone/>
            </a:pPr>
            <a:r>
              <a:rPr i="1" lang="en" sz="1200"/>
              <a:t>Any function that you can write with map, you can rewrite using reduce itself. However, the solution that uses map is typically simpler than the solution that uses reduce.</a:t>
            </a:r>
            <a:endParaRPr sz="1200">
              <a:latin typeface="Consolas"/>
              <a:ea typeface="Consolas"/>
              <a:cs typeface="Consolas"/>
              <a:sym typeface="Consolas"/>
            </a:endParaRPr>
          </a:p>
        </p:txBody>
      </p:sp>
      <p:sp>
        <p:nvSpPr>
          <p:cNvPr id="139" name="Google Shape;139;p23"/>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Using </a:t>
            </a:r>
            <a:r>
              <a:rPr lang="en"/>
              <a:t>reduce to write map</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3" name="Shape 143"/>
        <p:cNvGrpSpPr/>
        <p:nvPr/>
      </p:nvGrpSpPr>
      <p:grpSpPr>
        <a:xfrm>
          <a:off x="0" y="0"/>
          <a:ext cx="0" cy="0"/>
          <a:chOff x="0" y="0"/>
          <a:chExt cx="0" cy="0"/>
        </a:xfrm>
      </p:grpSpPr>
      <p:sp>
        <p:nvSpPr>
          <p:cNvPr id="144" name="Google Shape;144;p24"/>
          <p:cNvSpPr txBox="1"/>
          <p:nvPr/>
        </p:nvSpPr>
        <p:spPr>
          <a:xfrm>
            <a:off x="5338975" y="1356875"/>
            <a:ext cx="3000000" cy="2270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 sz="1200">
                <a:solidFill>
                  <a:schemeClr val="dk2"/>
                </a:solidFill>
              </a:rPr>
              <a:t>In fact, you can write filter using reduce.</a:t>
            </a:r>
            <a:endParaRPr i="1" sz="1200">
              <a:solidFill>
                <a:schemeClr val="dk2"/>
              </a:solidFill>
            </a:endParaRPr>
          </a:p>
          <a:p>
            <a:pPr indent="0" lvl="0" marL="0" rtl="0" algn="l">
              <a:spcBef>
                <a:spcPts val="0"/>
              </a:spcBef>
              <a:spcAft>
                <a:spcPts val="0"/>
              </a:spcAft>
              <a:buNone/>
            </a:pPr>
            <a:r>
              <a:t/>
            </a:r>
            <a:endParaRPr sz="1200">
              <a:solidFill>
                <a:schemeClr val="dk2"/>
              </a:solidFill>
              <a:latin typeface="Consolas"/>
              <a:ea typeface="Consolas"/>
              <a:cs typeface="Consolas"/>
              <a:sym typeface="Consolas"/>
            </a:endParaRPr>
          </a:p>
          <a:p>
            <a:pPr indent="0" lvl="0" marL="0" rtl="0" algn="l">
              <a:spcBef>
                <a:spcPts val="0"/>
              </a:spcBef>
              <a:spcAft>
                <a:spcPts val="0"/>
              </a:spcAft>
              <a:buNone/>
            </a:pPr>
            <a:r>
              <a:rPr lang="en" sz="1200">
                <a:solidFill>
                  <a:schemeClr val="dk2"/>
                </a:solidFill>
                <a:latin typeface="Consolas"/>
                <a:ea typeface="Consolas"/>
                <a:cs typeface="Consolas"/>
                <a:sym typeface="Consolas"/>
              </a:rPr>
              <a:t>function filter(pred, a) {</a:t>
            </a:r>
            <a:endParaRPr sz="1200">
              <a:solidFill>
                <a:schemeClr val="dk2"/>
              </a:solidFill>
              <a:latin typeface="Consolas"/>
              <a:ea typeface="Consolas"/>
              <a:cs typeface="Consolas"/>
              <a:sym typeface="Consolas"/>
            </a:endParaRPr>
          </a:p>
          <a:p>
            <a:pPr indent="0" lvl="0" marL="0" rtl="0" algn="l">
              <a:spcBef>
                <a:spcPts val="0"/>
              </a:spcBef>
              <a:spcAft>
                <a:spcPts val="0"/>
              </a:spcAft>
              <a:buNone/>
            </a:pPr>
            <a:r>
              <a:rPr lang="en" sz="1200">
                <a:solidFill>
                  <a:schemeClr val="dk2"/>
                </a:solidFill>
                <a:latin typeface="Consolas"/>
                <a:ea typeface="Consolas"/>
                <a:cs typeface="Consolas"/>
                <a:sym typeface="Consolas"/>
              </a:rPr>
              <a:t>  function combine(r, x) {</a:t>
            </a:r>
            <a:endParaRPr sz="1200">
              <a:solidFill>
                <a:schemeClr val="dk2"/>
              </a:solidFill>
              <a:latin typeface="Consolas"/>
              <a:ea typeface="Consolas"/>
              <a:cs typeface="Consolas"/>
              <a:sym typeface="Consolas"/>
            </a:endParaRPr>
          </a:p>
          <a:p>
            <a:pPr indent="0" lvl="0" marL="0" rtl="0" algn="l">
              <a:spcBef>
                <a:spcPts val="0"/>
              </a:spcBef>
              <a:spcAft>
                <a:spcPts val="0"/>
              </a:spcAft>
              <a:buNone/>
            </a:pPr>
            <a:r>
              <a:rPr lang="en" sz="1200">
                <a:solidFill>
                  <a:schemeClr val="dk2"/>
                </a:solidFill>
                <a:latin typeface="Consolas"/>
                <a:ea typeface="Consolas"/>
                <a:cs typeface="Consolas"/>
                <a:sym typeface="Consolas"/>
              </a:rPr>
              <a:t>    </a:t>
            </a:r>
            <a:r>
              <a:rPr lang="en" sz="1200">
                <a:solidFill>
                  <a:schemeClr val="dk2"/>
                </a:solidFill>
                <a:latin typeface="Consolas"/>
                <a:ea typeface="Consolas"/>
                <a:cs typeface="Consolas"/>
                <a:sym typeface="Consolas"/>
              </a:rPr>
              <a:t>i</a:t>
            </a:r>
            <a:r>
              <a:rPr lang="en" sz="1200">
                <a:solidFill>
                  <a:schemeClr val="dk2"/>
                </a:solidFill>
                <a:latin typeface="Consolas"/>
                <a:ea typeface="Consolas"/>
                <a:cs typeface="Consolas"/>
                <a:sym typeface="Consolas"/>
              </a:rPr>
              <a:t>f (pred(x)) {</a:t>
            </a:r>
            <a:endParaRPr sz="1200">
              <a:solidFill>
                <a:schemeClr val="dk2"/>
              </a:solidFill>
              <a:latin typeface="Consolas"/>
              <a:ea typeface="Consolas"/>
              <a:cs typeface="Consolas"/>
              <a:sym typeface="Consolas"/>
            </a:endParaRPr>
          </a:p>
          <a:p>
            <a:pPr indent="0" lvl="0" marL="0" rtl="0" algn="l">
              <a:spcBef>
                <a:spcPts val="0"/>
              </a:spcBef>
              <a:spcAft>
                <a:spcPts val="0"/>
              </a:spcAft>
              <a:buNone/>
            </a:pPr>
            <a:r>
              <a:rPr lang="en" sz="1200">
                <a:solidFill>
                  <a:schemeClr val="dk2"/>
                </a:solidFill>
                <a:latin typeface="Consolas"/>
                <a:ea typeface="Consolas"/>
                <a:cs typeface="Consolas"/>
                <a:sym typeface="Consolas"/>
              </a:rPr>
              <a:t>      r.push(x);</a:t>
            </a:r>
            <a:endParaRPr sz="1200">
              <a:solidFill>
                <a:schemeClr val="dk2"/>
              </a:solidFill>
              <a:latin typeface="Consolas"/>
              <a:ea typeface="Consolas"/>
              <a:cs typeface="Consolas"/>
              <a:sym typeface="Consolas"/>
            </a:endParaRPr>
          </a:p>
          <a:p>
            <a:pPr indent="0" lvl="0" marL="0" rtl="0" algn="l">
              <a:spcBef>
                <a:spcPts val="0"/>
              </a:spcBef>
              <a:spcAft>
                <a:spcPts val="0"/>
              </a:spcAft>
              <a:buNone/>
            </a:pPr>
            <a:r>
              <a:rPr lang="en" sz="1200">
                <a:solidFill>
                  <a:schemeClr val="dk2"/>
                </a:solidFill>
                <a:latin typeface="Consolas"/>
                <a:ea typeface="Consolas"/>
                <a:cs typeface="Consolas"/>
                <a:sym typeface="Consolas"/>
              </a:rPr>
              <a:t>    }</a:t>
            </a:r>
            <a:endParaRPr sz="1200">
              <a:solidFill>
                <a:schemeClr val="dk2"/>
              </a:solidFill>
              <a:latin typeface="Consolas"/>
              <a:ea typeface="Consolas"/>
              <a:cs typeface="Consolas"/>
              <a:sym typeface="Consolas"/>
            </a:endParaRPr>
          </a:p>
          <a:p>
            <a:pPr indent="0" lvl="0" marL="0" rtl="0" algn="l">
              <a:spcBef>
                <a:spcPts val="0"/>
              </a:spcBef>
              <a:spcAft>
                <a:spcPts val="0"/>
              </a:spcAft>
              <a:buNone/>
            </a:pPr>
            <a:r>
              <a:rPr lang="en" sz="1200">
                <a:solidFill>
                  <a:schemeClr val="dk2"/>
                </a:solidFill>
                <a:latin typeface="Consolas"/>
                <a:ea typeface="Consolas"/>
                <a:cs typeface="Consolas"/>
                <a:sym typeface="Consolas"/>
              </a:rPr>
              <a:t>    return r;</a:t>
            </a:r>
            <a:endParaRPr sz="1200">
              <a:solidFill>
                <a:schemeClr val="dk2"/>
              </a:solidFill>
              <a:latin typeface="Consolas"/>
              <a:ea typeface="Consolas"/>
              <a:cs typeface="Consolas"/>
              <a:sym typeface="Consolas"/>
            </a:endParaRPr>
          </a:p>
          <a:p>
            <a:pPr indent="0" lvl="0" marL="0" rtl="0" algn="l">
              <a:spcBef>
                <a:spcPts val="0"/>
              </a:spcBef>
              <a:spcAft>
                <a:spcPts val="0"/>
              </a:spcAft>
              <a:buNone/>
            </a:pPr>
            <a:r>
              <a:rPr lang="en" sz="1200">
                <a:solidFill>
                  <a:schemeClr val="dk2"/>
                </a:solidFill>
                <a:latin typeface="Consolas"/>
                <a:ea typeface="Consolas"/>
                <a:cs typeface="Consolas"/>
                <a:sym typeface="Consolas"/>
              </a:rPr>
              <a:t>  }, </a:t>
            </a:r>
            <a:endParaRPr sz="1200">
              <a:solidFill>
                <a:schemeClr val="dk2"/>
              </a:solidFill>
              <a:latin typeface="Consolas"/>
              <a:ea typeface="Consolas"/>
              <a:cs typeface="Consolas"/>
              <a:sym typeface="Consolas"/>
            </a:endParaRPr>
          </a:p>
          <a:p>
            <a:pPr indent="0" lvl="0" marL="0" rtl="0" algn="l">
              <a:spcBef>
                <a:spcPts val="0"/>
              </a:spcBef>
              <a:spcAft>
                <a:spcPts val="0"/>
              </a:spcAft>
              <a:buNone/>
            </a:pPr>
            <a:r>
              <a:rPr lang="en" sz="1200">
                <a:solidFill>
                  <a:schemeClr val="dk2"/>
                </a:solidFill>
                <a:latin typeface="Consolas"/>
                <a:ea typeface="Consolas"/>
                <a:cs typeface="Consolas"/>
                <a:sym typeface="Consolas"/>
              </a:rPr>
              <a:t>  return reduce([], combine, a);</a:t>
            </a:r>
            <a:endParaRPr sz="1200">
              <a:solidFill>
                <a:schemeClr val="dk2"/>
              </a:solidFill>
              <a:latin typeface="Consolas"/>
              <a:ea typeface="Consolas"/>
              <a:cs typeface="Consolas"/>
              <a:sym typeface="Consolas"/>
            </a:endParaRPr>
          </a:p>
          <a:p>
            <a:pPr indent="0" lvl="0" marL="0" rtl="0" algn="l">
              <a:spcBef>
                <a:spcPts val="0"/>
              </a:spcBef>
              <a:spcAft>
                <a:spcPts val="0"/>
              </a:spcAft>
              <a:buNone/>
            </a:pPr>
            <a:r>
              <a:rPr lang="en" sz="1200">
                <a:solidFill>
                  <a:schemeClr val="dk2"/>
                </a:solidFill>
                <a:latin typeface="Consolas"/>
                <a:ea typeface="Consolas"/>
                <a:cs typeface="Consolas"/>
                <a:sym typeface="Consolas"/>
              </a:rPr>
              <a:t>}</a:t>
            </a:r>
            <a:endParaRPr sz="1200">
              <a:solidFill>
                <a:schemeClr val="dk2"/>
              </a:solidFill>
              <a:latin typeface="Consolas"/>
              <a:ea typeface="Consolas"/>
              <a:cs typeface="Consolas"/>
              <a:sym typeface="Consolas"/>
            </a:endParaRPr>
          </a:p>
        </p:txBody>
      </p:sp>
      <p:sp>
        <p:nvSpPr>
          <p:cNvPr id="145" name="Google Shape;145;p24"/>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Using </a:t>
            </a:r>
            <a:r>
              <a:rPr lang="en"/>
              <a:t>reduce</a:t>
            </a:r>
            <a:r>
              <a:rPr lang="en"/>
              <a:t> to write filter</a:t>
            </a:r>
            <a:endParaRPr/>
          </a:p>
        </p:txBody>
      </p:sp>
      <p:sp>
        <p:nvSpPr>
          <p:cNvPr id="146" name="Google Shape;146;p24"/>
          <p:cNvSpPr txBox="1"/>
          <p:nvPr>
            <p:ph idx="1" type="body"/>
          </p:nvPr>
        </p:nvSpPr>
        <p:spPr>
          <a:xfrm>
            <a:off x="311700" y="1356875"/>
            <a:ext cx="4920900" cy="5044500"/>
          </a:xfrm>
          <a:prstGeom prst="rect">
            <a:avLst/>
          </a:prstGeom>
          <a:solidFill>
            <a:srgbClr val="EFEFEF"/>
          </a:solidFill>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200"/>
              <a:t>Problem Statement:</a:t>
            </a:r>
            <a:r>
              <a:rPr lang="en" sz="1200"/>
              <a:t> Write a function that consumes an array of numbers and produces an array of the even numbers in the input array.</a:t>
            </a:r>
            <a:br>
              <a:rPr lang="en" sz="1200"/>
            </a:br>
            <a:endParaRPr sz="1200"/>
          </a:p>
          <a:p>
            <a:pPr indent="0" lvl="0" marL="0" rtl="0" algn="l">
              <a:lnSpc>
                <a:spcPct val="100000"/>
              </a:lnSpc>
              <a:spcBef>
                <a:spcPts val="0"/>
              </a:spcBef>
              <a:spcAft>
                <a:spcPts val="0"/>
              </a:spcAft>
              <a:buNone/>
            </a:pPr>
            <a:r>
              <a:rPr b="1" lang="en" sz="1200"/>
              <a:t>Example:</a:t>
            </a:r>
            <a:br>
              <a:rPr b="1" lang="en" sz="1200"/>
            </a:br>
            <a:r>
              <a:rPr lang="en" sz="1200">
                <a:latin typeface="Consolas"/>
                <a:ea typeface="Consolas"/>
                <a:cs typeface="Consolas"/>
                <a:sym typeface="Consolas"/>
              </a:rPr>
              <a:t>evens([10, 5, 2])</a:t>
            </a:r>
            <a:br>
              <a:rPr lang="en" sz="1200">
                <a:latin typeface="Consolas"/>
                <a:ea typeface="Consolas"/>
                <a:cs typeface="Consolas"/>
                <a:sym typeface="Consolas"/>
              </a:rPr>
            </a:br>
            <a:r>
              <a:rPr lang="en" sz="1200">
                <a:latin typeface="Consolas"/>
                <a:ea typeface="Consolas"/>
                <a:cs typeface="Consolas"/>
                <a:sym typeface="Consolas"/>
              </a:rPr>
              <a:t>// [10, 4]</a:t>
            </a:r>
            <a:endParaRPr b="1" sz="1200"/>
          </a:p>
          <a:p>
            <a:pPr indent="0" lvl="0" marL="0" rtl="0" algn="l">
              <a:lnSpc>
                <a:spcPct val="100000"/>
              </a:lnSpc>
              <a:spcBef>
                <a:spcPts val="0"/>
              </a:spcBef>
              <a:spcAft>
                <a:spcPts val="0"/>
              </a:spcAft>
              <a:buNone/>
            </a:pPr>
            <a:r>
              <a:rPr b="1" lang="en" sz="1200"/>
              <a:t>Type Signature:</a:t>
            </a:r>
            <a:br>
              <a:rPr b="1" lang="en" sz="1200"/>
            </a:br>
            <a:r>
              <a:rPr lang="en" sz="1200">
                <a:latin typeface="Consolas"/>
                <a:ea typeface="Consolas"/>
                <a:cs typeface="Consolas"/>
                <a:sym typeface="Consolas"/>
              </a:rPr>
              <a:t>evens(a: number[]): number[]</a:t>
            </a:r>
            <a:endParaRPr b="1" sz="1200"/>
          </a:p>
          <a:p>
            <a:pPr indent="0" lvl="0" marL="0" rtl="0" algn="l">
              <a:lnSpc>
                <a:spcPct val="100000"/>
              </a:lnSpc>
              <a:spcBef>
                <a:spcPts val="0"/>
              </a:spcBef>
              <a:spcAft>
                <a:spcPts val="0"/>
              </a:spcAft>
              <a:buNone/>
            </a:pPr>
            <a:r>
              <a:t/>
            </a:r>
            <a:endParaRPr sz="1200"/>
          </a:p>
          <a:p>
            <a:pPr indent="0" lvl="0" marL="0" rtl="0" algn="l">
              <a:lnSpc>
                <a:spcPct val="100000"/>
              </a:lnSpc>
              <a:spcBef>
                <a:spcPts val="0"/>
              </a:spcBef>
              <a:spcAft>
                <a:spcPts val="0"/>
              </a:spcAft>
              <a:buNone/>
            </a:pPr>
            <a:r>
              <a:rPr i="1" lang="en" sz="1200"/>
              <a:t>Does this look familiar? This was the first function we wrote using filter. Can we write it with reduce?</a:t>
            </a:r>
            <a:endParaRPr sz="1200">
              <a:latin typeface="Consolas"/>
              <a:ea typeface="Consolas"/>
              <a:cs typeface="Consolas"/>
              <a:sym typeface="Consolas"/>
            </a:endParaRPr>
          </a:p>
          <a:p>
            <a:pPr indent="0" lvl="0" marL="0" rtl="0" algn="l">
              <a:lnSpc>
                <a:spcPct val="100000"/>
              </a:lnSpc>
              <a:spcBef>
                <a:spcPts val="0"/>
              </a:spcBef>
              <a:spcAft>
                <a:spcPts val="0"/>
              </a:spcAft>
              <a:buNone/>
            </a:pPr>
            <a:r>
              <a:t/>
            </a:r>
            <a:endParaRPr sz="1200">
              <a:latin typeface="Consolas"/>
              <a:ea typeface="Consolas"/>
              <a:cs typeface="Consolas"/>
              <a:sym typeface="Consolas"/>
            </a:endParaRPr>
          </a:p>
          <a:p>
            <a:pPr indent="0" lvl="0" marL="0" rtl="0" algn="l">
              <a:lnSpc>
                <a:spcPct val="100000"/>
              </a:lnSpc>
              <a:spcBef>
                <a:spcPts val="0"/>
              </a:spcBef>
              <a:spcAft>
                <a:spcPts val="0"/>
              </a:spcAft>
              <a:buNone/>
            </a:pPr>
            <a:r>
              <a:rPr b="1" lang="en" sz="1200"/>
              <a:t>Solution: </a:t>
            </a:r>
            <a:endParaRPr b="1" sz="1200"/>
          </a:p>
          <a:p>
            <a:pPr indent="0" lvl="0" marL="0" rtl="0" algn="l">
              <a:lnSpc>
                <a:spcPct val="100000"/>
              </a:lnSpc>
              <a:spcBef>
                <a:spcPts val="0"/>
              </a:spcBef>
              <a:spcAft>
                <a:spcPts val="0"/>
              </a:spcAft>
              <a:buNone/>
            </a:pPr>
            <a:r>
              <a:rPr lang="en" sz="1200">
                <a:latin typeface="Consolas"/>
                <a:ea typeface="Consolas"/>
                <a:cs typeface="Consolas"/>
                <a:sym typeface="Consolas"/>
              </a:rPr>
              <a:t>function evens(a)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function combine(r, x)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if (x % 2 === 0)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r.push(x);</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return r;</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return reduce([], combine, a);</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a:t>
            </a:r>
            <a:endParaRPr sz="1200">
              <a:latin typeface="Consolas"/>
              <a:ea typeface="Consolas"/>
              <a:cs typeface="Consolas"/>
              <a:sym typeface="Consolas"/>
            </a:endParaRPr>
          </a:p>
          <a:p>
            <a:pPr indent="0" lvl="0" marL="0" rtl="0" algn="l">
              <a:lnSpc>
                <a:spcPct val="100000"/>
              </a:lnSpc>
              <a:spcBef>
                <a:spcPts val="0"/>
              </a:spcBef>
              <a:spcAft>
                <a:spcPts val="0"/>
              </a:spcAft>
              <a:buNone/>
            </a:pPr>
            <a:r>
              <a:t/>
            </a:r>
            <a:endParaRPr i="1" sz="1200"/>
          </a:p>
          <a:p>
            <a:pPr indent="0" lvl="0" marL="0" rtl="0" algn="l">
              <a:lnSpc>
                <a:spcPct val="100000"/>
              </a:lnSpc>
              <a:spcBef>
                <a:spcPts val="0"/>
              </a:spcBef>
              <a:spcAft>
                <a:spcPts val="0"/>
              </a:spcAft>
              <a:buNone/>
            </a:pPr>
            <a:r>
              <a:rPr i="1" lang="en" sz="1200"/>
              <a:t>Any function that you can write with filter, you can rewrite using reduce itself. However, the solution that uses filter is typically simpler than the solution that uses reduce.</a:t>
            </a:r>
            <a:endParaRPr sz="1200">
              <a:latin typeface="Consolas"/>
              <a:ea typeface="Consolas"/>
              <a:cs typeface="Consolas"/>
              <a:sym typeface="Consolas"/>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0" name="Shape 150"/>
        <p:cNvGrpSpPr/>
        <p:nvPr/>
      </p:nvGrpSpPr>
      <p:grpSpPr>
        <a:xfrm>
          <a:off x="0" y="0"/>
          <a:ext cx="0" cy="0"/>
          <a:chOff x="0" y="0"/>
          <a:chExt cx="0" cy="0"/>
        </a:xfrm>
      </p:grpSpPr>
      <p:sp>
        <p:nvSpPr>
          <p:cNvPr id="151" name="Google Shape;151;p25"/>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Map and filter are specializations of reduce</a:t>
            </a:r>
            <a:endParaRPr/>
          </a:p>
        </p:txBody>
      </p:sp>
      <p:sp>
        <p:nvSpPr>
          <p:cNvPr id="152" name="Google Shape;152;p25"/>
          <p:cNvSpPr txBox="1"/>
          <p:nvPr>
            <p:ph idx="2" type="body"/>
          </p:nvPr>
        </p:nvSpPr>
        <p:spPr>
          <a:xfrm>
            <a:off x="4832400" y="1536633"/>
            <a:ext cx="3999900" cy="45552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153" name="Google Shape;153;p25"/>
          <p:cNvSpPr txBox="1"/>
          <p:nvPr>
            <p:ph idx="1" type="body"/>
          </p:nvPr>
        </p:nvSpPr>
        <p:spPr>
          <a:xfrm>
            <a:off x="311700" y="1536633"/>
            <a:ext cx="3999900" cy="45552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a:t>Q: We can write map using reduce. But, can we write reduce using map? Why or why not?</a:t>
            </a:r>
            <a:endParaRPr/>
          </a:p>
          <a:p>
            <a:pPr indent="0" lvl="0" marL="0" rtl="0" algn="l">
              <a:lnSpc>
                <a:spcPct val="100000"/>
              </a:lnSpc>
              <a:spcBef>
                <a:spcPts val="0"/>
              </a:spcBef>
              <a:spcAft>
                <a:spcPts val="0"/>
              </a:spcAft>
              <a:buNone/>
            </a:pPr>
            <a:r>
              <a:t/>
            </a:r>
            <a:endParaRPr/>
          </a:p>
          <a:p>
            <a:pPr indent="0" lvl="0" marL="0" rtl="0" algn="l">
              <a:lnSpc>
                <a:spcPct val="100000"/>
              </a:lnSpc>
              <a:spcBef>
                <a:spcPts val="0"/>
              </a:spcBef>
              <a:spcAft>
                <a:spcPts val="0"/>
              </a:spcAft>
              <a:buNone/>
            </a:pPr>
            <a:r>
              <a:rPr lang="en"/>
              <a:t>A: map always produces an array. There are examples where reduce does not produce an array. So, those examples cannot be rewritten using map.</a:t>
            </a:r>
            <a:endParaRPr/>
          </a:p>
          <a:p>
            <a:pPr indent="0" lvl="0" marL="0" rtl="0" algn="l">
              <a:lnSpc>
                <a:spcPct val="100000"/>
              </a:lnSpc>
              <a:spcBef>
                <a:spcPts val="0"/>
              </a:spcBef>
              <a:spcAft>
                <a:spcPts val="0"/>
              </a:spcAft>
              <a:buNone/>
            </a:pPr>
            <a:r>
              <a:t/>
            </a:r>
            <a:endParaRPr/>
          </a:p>
          <a:p>
            <a:pPr indent="0" lvl="0" marL="0" rtl="0" algn="l">
              <a:lnSpc>
                <a:spcPct val="100000"/>
              </a:lnSpc>
              <a:spcBef>
                <a:spcPts val="0"/>
              </a:spcBef>
              <a:spcAft>
                <a:spcPts val="0"/>
              </a:spcAft>
              <a:buNone/>
            </a:pPr>
            <a:r>
              <a:rPr lang="en"/>
              <a:t>Q: Can we write reduce using filter?</a:t>
            </a:r>
            <a:endParaRPr/>
          </a:p>
          <a:p>
            <a:pPr indent="0" lvl="0" marL="0" rtl="0" algn="l">
              <a:lnSpc>
                <a:spcPct val="100000"/>
              </a:lnSpc>
              <a:spcBef>
                <a:spcPts val="0"/>
              </a:spcBef>
              <a:spcAft>
                <a:spcPts val="0"/>
              </a:spcAft>
              <a:buNone/>
            </a:pPr>
            <a:r>
              <a:t/>
            </a:r>
            <a:endParaRPr/>
          </a:p>
          <a:p>
            <a:pPr indent="0" lvl="0" marL="0" rtl="0" algn="l">
              <a:lnSpc>
                <a:spcPct val="100000"/>
              </a:lnSpc>
              <a:spcBef>
                <a:spcPts val="0"/>
              </a:spcBef>
              <a:spcAft>
                <a:spcPts val="0"/>
              </a:spcAft>
              <a:buNone/>
            </a:pPr>
            <a:r>
              <a:rPr lang="en"/>
              <a:t>A: Similar to the answer above.</a:t>
            </a:r>
            <a:endParaRPr/>
          </a:p>
          <a:p>
            <a:pPr indent="0" lvl="0" marL="0" rtl="0" algn="l">
              <a:lnSpc>
                <a:spcPct val="100000"/>
              </a:lnSpc>
              <a:spcBef>
                <a:spcPts val="0"/>
              </a:spcBef>
              <a:spcAft>
                <a:spcPts val="0"/>
              </a:spcAft>
              <a:buNone/>
            </a:pPr>
            <a:r>
              <a:t/>
            </a:r>
            <a:endParaRPr/>
          </a:p>
          <a:p>
            <a:pPr indent="0" lvl="0" marL="0" rtl="0" algn="l">
              <a:lnSpc>
                <a:spcPct val="100000"/>
              </a:lnSpc>
              <a:spcBef>
                <a:spcPts val="0"/>
              </a:spcBef>
              <a:spcAft>
                <a:spcPts val="0"/>
              </a:spcAft>
              <a:buNone/>
            </a:pPr>
            <a:r>
              <a:rPr lang="en"/>
              <a:t>Q: Can we write filter using map?</a:t>
            </a:r>
            <a:endParaRPr/>
          </a:p>
          <a:p>
            <a:pPr indent="0" lvl="0" marL="0" rtl="0" algn="l">
              <a:lnSpc>
                <a:spcPct val="100000"/>
              </a:lnSpc>
              <a:spcBef>
                <a:spcPts val="0"/>
              </a:spcBef>
              <a:spcAft>
                <a:spcPts val="0"/>
              </a:spcAft>
              <a:buNone/>
            </a:pPr>
            <a:r>
              <a:t/>
            </a:r>
            <a:endParaRPr/>
          </a:p>
          <a:p>
            <a:pPr indent="0" lvl="0" marL="0" rtl="0" algn="l">
              <a:lnSpc>
                <a:spcPct val="100000"/>
              </a:lnSpc>
              <a:spcBef>
                <a:spcPts val="0"/>
              </a:spcBef>
              <a:spcAft>
                <a:spcPts val="0"/>
              </a:spcAft>
              <a:buNone/>
            </a:pPr>
            <a:r>
              <a:rPr lang="en"/>
              <a:t>A: The length of the array produced by map is always the same as the length of input array. However, there are examples where filter produces an array with fewer elements than the input array.</a:t>
            </a:r>
            <a:endParaRPr/>
          </a:p>
          <a:p>
            <a:pPr indent="0" lvl="0" marL="0" rtl="0" algn="l">
              <a:lnSpc>
                <a:spcPct val="100000"/>
              </a:lnSpc>
              <a:spcBef>
                <a:spcPts val="0"/>
              </a:spcBef>
              <a:spcAft>
                <a:spcPts val="0"/>
              </a:spcAft>
              <a:buNone/>
            </a:pPr>
            <a:r>
              <a:t/>
            </a:r>
            <a:endParaRPr/>
          </a:p>
          <a:p>
            <a:pPr indent="0" lvl="0" marL="0" rtl="0" algn="l">
              <a:lnSpc>
                <a:spcPct val="100000"/>
              </a:lnSpc>
              <a:spcBef>
                <a:spcPts val="0"/>
              </a:spcBef>
              <a:spcAft>
                <a:spcPts val="0"/>
              </a:spcAft>
              <a:buNone/>
            </a:pPr>
            <a:r>
              <a:rPr i="1" lang="en"/>
              <a:t>Other answer are possible. Try to think of alternate reasons.</a:t>
            </a:r>
            <a:endParaRPr i="1"/>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7" name="Shape 157"/>
        <p:cNvGrpSpPr/>
        <p:nvPr/>
      </p:nvGrpSpPr>
      <p:grpSpPr>
        <a:xfrm>
          <a:off x="0" y="0"/>
          <a:ext cx="0" cy="0"/>
          <a:chOff x="0" y="0"/>
          <a:chExt cx="0" cy="0"/>
        </a:xfrm>
      </p:grpSpPr>
      <p:sp>
        <p:nvSpPr>
          <p:cNvPr id="158" name="Google Shape;158;p26"/>
          <p:cNvSpPr txBox="1"/>
          <p:nvPr>
            <p:ph type="title"/>
          </p:nvPr>
        </p:nvSpPr>
        <p:spPr>
          <a:xfrm>
            <a:off x="265500" y="806033"/>
            <a:ext cx="4045200" cy="19764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Unit Testing for Higher-Order Functions</a:t>
            </a:r>
            <a:endParaRPr/>
          </a:p>
        </p:txBody>
      </p:sp>
      <p:sp>
        <p:nvSpPr>
          <p:cNvPr id="159" name="Google Shape;159;p26"/>
          <p:cNvSpPr txBox="1"/>
          <p:nvPr>
            <p:ph idx="1" type="subTitle"/>
          </p:nvPr>
        </p:nvSpPr>
        <p:spPr>
          <a:xfrm>
            <a:off x="265500" y="2899233"/>
            <a:ext cx="4045200" cy="16467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sz="1200"/>
              <a:t>Unit testing (non-higher order) functions:</a:t>
            </a:r>
            <a:endParaRPr sz="1200"/>
          </a:p>
          <a:p>
            <a:pPr indent="-304800" lvl="0" marL="457200" rtl="0" algn="l">
              <a:lnSpc>
                <a:spcPct val="115000"/>
              </a:lnSpc>
              <a:spcBef>
                <a:spcPts val="1600"/>
              </a:spcBef>
              <a:spcAft>
                <a:spcPts val="0"/>
              </a:spcAft>
              <a:buSzPts val="1200"/>
              <a:buChar char="●"/>
            </a:pPr>
            <a:r>
              <a:rPr lang="en" sz="1200"/>
              <a:t>Provide well-defined inputs</a:t>
            </a:r>
            <a:endParaRPr sz="1200"/>
          </a:p>
          <a:p>
            <a:pPr indent="-304800" lvl="0" marL="457200" rtl="0" algn="l">
              <a:lnSpc>
                <a:spcPct val="115000"/>
              </a:lnSpc>
              <a:spcBef>
                <a:spcPts val="0"/>
              </a:spcBef>
              <a:spcAft>
                <a:spcPts val="0"/>
              </a:spcAft>
              <a:buSzPts val="1200"/>
              <a:buChar char="●"/>
            </a:pPr>
            <a:r>
              <a:rPr lang="en" sz="1200"/>
              <a:t>Verify outputs are correct</a:t>
            </a:r>
            <a:endParaRPr sz="1200"/>
          </a:p>
          <a:p>
            <a:pPr indent="-304800" lvl="0" marL="457200" rtl="0" algn="l">
              <a:lnSpc>
                <a:spcPct val="115000"/>
              </a:lnSpc>
              <a:spcBef>
                <a:spcPts val="0"/>
              </a:spcBef>
              <a:spcAft>
                <a:spcPts val="0"/>
              </a:spcAft>
              <a:buSzPts val="1200"/>
              <a:buChar char="●"/>
            </a:pPr>
            <a:r>
              <a:rPr lang="en" sz="1200"/>
              <a:t>Test over sufficient inputs to ensure code coverage</a:t>
            </a:r>
            <a:endParaRPr sz="1200"/>
          </a:p>
          <a:p>
            <a:pPr indent="0" lvl="0" marL="0" rtl="0" algn="l">
              <a:lnSpc>
                <a:spcPct val="115000"/>
              </a:lnSpc>
              <a:spcBef>
                <a:spcPts val="1600"/>
              </a:spcBef>
              <a:spcAft>
                <a:spcPts val="0"/>
              </a:spcAft>
              <a:buClr>
                <a:schemeClr val="dk1"/>
              </a:buClr>
              <a:buSzPts val="1100"/>
              <a:buFont typeface="Arial"/>
              <a:buNone/>
            </a:pPr>
            <a:r>
              <a:rPr lang="en" sz="1200"/>
              <a:t>Unit testing higher order functions:</a:t>
            </a:r>
            <a:endParaRPr sz="1200"/>
          </a:p>
          <a:p>
            <a:pPr indent="-304800" lvl="0" marL="457200" rtl="0" algn="l">
              <a:lnSpc>
                <a:spcPct val="115000"/>
              </a:lnSpc>
              <a:spcBef>
                <a:spcPts val="1600"/>
              </a:spcBef>
              <a:spcAft>
                <a:spcPts val="0"/>
              </a:spcAft>
              <a:buSzPts val="1200"/>
              <a:buChar char="●"/>
            </a:pPr>
            <a:r>
              <a:rPr lang="en" sz="1200"/>
              <a:t>Exactly the same procedure</a:t>
            </a:r>
            <a:endParaRPr sz="1200"/>
          </a:p>
          <a:p>
            <a:pPr indent="-304800" lvl="0" marL="457200" rtl="0" algn="l">
              <a:lnSpc>
                <a:spcPct val="115000"/>
              </a:lnSpc>
              <a:spcBef>
                <a:spcPts val="0"/>
              </a:spcBef>
              <a:spcAft>
                <a:spcPts val="0"/>
              </a:spcAft>
              <a:buSzPts val="1200"/>
              <a:buChar char="●"/>
            </a:pPr>
            <a:r>
              <a:rPr lang="en" sz="1200"/>
              <a:t>Test inputs will include </a:t>
            </a:r>
            <a:r>
              <a:rPr b="1" lang="en" sz="1200"/>
              <a:t>functions</a:t>
            </a:r>
            <a:endParaRPr sz="1200"/>
          </a:p>
          <a:p>
            <a:pPr indent="-304800" lvl="0" marL="457200" rtl="0" algn="l">
              <a:lnSpc>
                <a:spcPct val="115000"/>
              </a:lnSpc>
              <a:spcBef>
                <a:spcPts val="0"/>
              </a:spcBef>
              <a:spcAft>
                <a:spcPts val="0"/>
              </a:spcAft>
              <a:buSzPts val="1200"/>
              <a:buChar char="●"/>
            </a:pPr>
            <a:r>
              <a:rPr lang="en" sz="1200"/>
              <a:t>Test over sufficient inputs to ensure code coverage</a:t>
            </a:r>
            <a:br>
              <a:rPr lang="en" sz="1200"/>
            </a:br>
            <a:r>
              <a:rPr lang="en" sz="1200"/>
              <a:t>Account for </a:t>
            </a:r>
            <a:r>
              <a:rPr b="1" lang="en" sz="1200"/>
              <a:t>interactions</a:t>
            </a:r>
            <a:r>
              <a:rPr lang="en" sz="1200"/>
              <a:t> between functional inputs and non-functional values</a:t>
            </a:r>
            <a:endParaRPr sz="1200"/>
          </a:p>
          <a:p>
            <a:pPr indent="0" lvl="0" marL="0" rtl="0" algn="ctr">
              <a:spcBef>
                <a:spcPts val="1600"/>
              </a:spcBef>
              <a:spcAft>
                <a:spcPts val="0"/>
              </a:spcAft>
              <a:buNone/>
            </a:pPr>
            <a:r>
              <a:t/>
            </a:r>
            <a:endParaRPr sz="1200"/>
          </a:p>
        </p:txBody>
      </p:sp>
      <p:sp>
        <p:nvSpPr>
          <p:cNvPr id="160" name="Google Shape;160;p26"/>
          <p:cNvSpPr txBox="1"/>
          <p:nvPr>
            <p:ph idx="2" type="body"/>
          </p:nvPr>
        </p:nvSpPr>
        <p:spPr>
          <a:xfrm>
            <a:off x="4939500" y="965433"/>
            <a:ext cx="3837000" cy="4926900"/>
          </a:xfrm>
          <a:prstGeom prst="rect">
            <a:avLst/>
          </a:prstGeom>
        </p:spPr>
        <p:txBody>
          <a:bodyPr anchorCtr="0" anchor="ctr" bIns="91425" lIns="91425" spcFirstLastPara="1" rIns="91425" wrap="square" tIns="91425">
            <a:noAutofit/>
          </a:bodyPr>
          <a:lstStyle/>
          <a:p>
            <a:pPr indent="0" lvl="0" marL="0" rtl="0" algn="l">
              <a:spcBef>
                <a:spcPts val="0"/>
              </a:spcBef>
              <a:spcAft>
                <a:spcPts val="160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4" name="Shape 164"/>
        <p:cNvGrpSpPr/>
        <p:nvPr/>
      </p:nvGrpSpPr>
      <p:grpSpPr>
        <a:xfrm>
          <a:off x="0" y="0"/>
          <a:ext cx="0" cy="0"/>
          <a:chOff x="0" y="0"/>
          <a:chExt cx="0" cy="0"/>
        </a:xfrm>
      </p:grpSpPr>
      <p:sp>
        <p:nvSpPr>
          <p:cNvPr id="165" name="Google Shape;165;p27"/>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Properties of </a:t>
            </a:r>
            <a:r>
              <a:rPr lang="en">
                <a:latin typeface="Consolas"/>
                <a:ea typeface="Consolas"/>
                <a:cs typeface="Consolas"/>
                <a:sym typeface="Consolas"/>
              </a:rPr>
              <a:t>map</a:t>
            </a:r>
            <a:r>
              <a:rPr lang="en"/>
              <a:t> and Unit Tests </a:t>
            </a:r>
            <a:endParaRPr/>
          </a:p>
        </p:txBody>
      </p:sp>
      <p:sp>
        <p:nvSpPr>
          <p:cNvPr id="166" name="Google Shape;166;p27"/>
          <p:cNvSpPr txBox="1"/>
          <p:nvPr>
            <p:ph idx="1" type="body"/>
          </p:nvPr>
        </p:nvSpPr>
        <p:spPr>
          <a:xfrm>
            <a:off x="4523325" y="1356875"/>
            <a:ext cx="4260300" cy="51372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sz="1100">
                <a:latin typeface="Consolas"/>
                <a:ea typeface="Consolas"/>
                <a:cs typeface="Consolas"/>
                <a:sym typeface="Consolas"/>
              </a:rPr>
              <a:t>test("result of map is an array", function() {</a:t>
            </a:r>
            <a:endParaRPr sz="11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100">
                <a:latin typeface="Consolas"/>
                <a:ea typeface="Consolas"/>
                <a:cs typeface="Consolas"/>
                <a:sym typeface="Consolas"/>
              </a:rPr>
              <a:t>  let f = function(x) { return x; };</a:t>
            </a:r>
            <a:endParaRPr sz="11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100">
                <a:latin typeface="Consolas"/>
                <a:ea typeface="Consolas"/>
                <a:cs typeface="Consolas"/>
                <a:sym typeface="Consolas"/>
              </a:rPr>
              <a:t>  let a1 = [1, 2, 3];</a:t>
            </a:r>
            <a:endParaRPr sz="11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100">
                <a:latin typeface="Consolas"/>
                <a:ea typeface="Consolas"/>
                <a:cs typeface="Consolas"/>
                <a:sym typeface="Consolas"/>
              </a:rPr>
              <a:t>  let a2 = map(f, a1);</a:t>
            </a:r>
            <a:endParaRPr sz="11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100">
                <a:latin typeface="Consolas"/>
                <a:ea typeface="Consolas"/>
                <a:cs typeface="Consolas"/>
                <a:sym typeface="Consolas"/>
              </a:rPr>
              <a:t>  assert(typeof(a2) === 'object');</a:t>
            </a:r>
            <a:endParaRPr sz="11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100">
                <a:latin typeface="Consolas"/>
                <a:ea typeface="Consolas"/>
                <a:cs typeface="Consolas"/>
                <a:sym typeface="Consolas"/>
              </a:rPr>
              <a:t>});</a:t>
            </a:r>
            <a:endParaRPr sz="11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t/>
            </a:r>
            <a:endParaRPr sz="11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100">
                <a:latin typeface="Consolas"/>
                <a:ea typeface="Consolas"/>
                <a:cs typeface="Consolas"/>
                <a:sym typeface="Consolas"/>
              </a:rPr>
              <a:t>test("Map returns new array", function() {</a:t>
            </a:r>
            <a:endParaRPr sz="11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100">
                <a:latin typeface="Consolas"/>
                <a:ea typeface="Consolas"/>
                <a:cs typeface="Consolas"/>
                <a:sym typeface="Consolas"/>
              </a:rPr>
              <a:t>  let f = function(x) { return x; };</a:t>
            </a:r>
            <a:endParaRPr sz="11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100">
                <a:latin typeface="Consolas"/>
                <a:ea typeface="Consolas"/>
                <a:cs typeface="Consolas"/>
                <a:sym typeface="Consolas"/>
              </a:rPr>
              <a:t>  let a1 = [1, 2, 3];</a:t>
            </a:r>
            <a:endParaRPr sz="11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100">
                <a:latin typeface="Consolas"/>
                <a:ea typeface="Consolas"/>
                <a:cs typeface="Consolas"/>
                <a:sym typeface="Consolas"/>
              </a:rPr>
              <a:t>  let a2 = map(f, a1);</a:t>
            </a:r>
            <a:endParaRPr sz="11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100">
                <a:latin typeface="Consolas"/>
                <a:ea typeface="Consolas"/>
                <a:cs typeface="Consolas"/>
                <a:sym typeface="Consolas"/>
              </a:rPr>
              <a:t>  assert(a1 !== a2);</a:t>
            </a:r>
            <a:endParaRPr sz="11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100">
                <a:latin typeface="Consolas"/>
                <a:ea typeface="Consolas"/>
                <a:cs typeface="Consolas"/>
                <a:sym typeface="Consolas"/>
              </a:rPr>
              <a:t>});</a:t>
            </a:r>
            <a:endParaRPr sz="11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t/>
            </a:r>
            <a:endParaRPr sz="11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100">
                <a:latin typeface="Consolas"/>
                <a:ea typeface="Consolas"/>
                <a:cs typeface="Consolas"/>
                <a:sym typeface="Consolas"/>
              </a:rPr>
              <a:t>test("Map returns same length array", function() {</a:t>
            </a:r>
            <a:endParaRPr sz="11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100">
                <a:latin typeface="Consolas"/>
                <a:ea typeface="Consolas"/>
                <a:cs typeface="Consolas"/>
                <a:sym typeface="Consolas"/>
              </a:rPr>
              <a:t>  let f = function(x) { return x; };</a:t>
            </a:r>
            <a:endParaRPr sz="11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100">
                <a:latin typeface="Consolas"/>
                <a:ea typeface="Consolas"/>
                <a:cs typeface="Consolas"/>
                <a:sym typeface="Consolas"/>
              </a:rPr>
              <a:t>  let a1 = [1, 2, 3];</a:t>
            </a:r>
            <a:endParaRPr sz="11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100">
                <a:latin typeface="Consolas"/>
                <a:ea typeface="Consolas"/>
                <a:cs typeface="Consolas"/>
                <a:sym typeface="Consolas"/>
              </a:rPr>
              <a:t>  let a2 = map(f, a1);</a:t>
            </a:r>
            <a:endParaRPr sz="11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100">
                <a:latin typeface="Consolas"/>
                <a:ea typeface="Consolas"/>
                <a:cs typeface="Consolas"/>
                <a:sym typeface="Consolas"/>
              </a:rPr>
              <a:t>  assert(a1.length === a2.length);</a:t>
            </a:r>
            <a:endParaRPr sz="11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100">
                <a:latin typeface="Consolas"/>
                <a:ea typeface="Consolas"/>
                <a:cs typeface="Consolas"/>
                <a:sym typeface="Consolas"/>
              </a:rPr>
              <a:t>});</a:t>
            </a:r>
            <a:endParaRPr sz="11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t/>
            </a:r>
            <a:endParaRPr sz="11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100">
                <a:latin typeface="Consolas"/>
                <a:ea typeface="Consolas"/>
                <a:cs typeface="Consolas"/>
                <a:sym typeface="Consolas"/>
              </a:rPr>
              <a:t>test("Map returns correct array values", function() {</a:t>
            </a:r>
            <a:endParaRPr sz="11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100">
                <a:latin typeface="Consolas"/>
                <a:ea typeface="Consolas"/>
                <a:cs typeface="Consolas"/>
                <a:sym typeface="Consolas"/>
              </a:rPr>
              <a:t>  let f = function(x) { return 2 * x; };</a:t>
            </a:r>
            <a:endParaRPr sz="11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100">
                <a:latin typeface="Consolas"/>
                <a:ea typeface="Consolas"/>
                <a:cs typeface="Consolas"/>
                <a:sym typeface="Consolas"/>
              </a:rPr>
              <a:t>  let a1 = [1, 2, 3];</a:t>
            </a:r>
            <a:endParaRPr sz="11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100">
                <a:latin typeface="Consolas"/>
                <a:ea typeface="Consolas"/>
                <a:cs typeface="Consolas"/>
                <a:sym typeface="Consolas"/>
              </a:rPr>
              <a:t>  let a2 = map(f, a1);</a:t>
            </a:r>
            <a:endParaRPr sz="11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100">
                <a:latin typeface="Consolas"/>
                <a:ea typeface="Consolas"/>
                <a:cs typeface="Consolas"/>
                <a:sym typeface="Consolas"/>
              </a:rPr>
              <a:t>  assert(a2[0] === 2);</a:t>
            </a:r>
            <a:endParaRPr sz="11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100">
                <a:latin typeface="Consolas"/>
                <a:ea typeface="Consolas"/>
                <a:cs typeface="Consolas"/>
                <a:sym typeface="Consolas"/>
              </a:rPr>
              <a:t>  assert(a2[1] === 4);</a:t>
            </a:r>
            <a:endParaRPr sz="11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100">
                <a:latin typeface="Consolas"/>
                <a:ea typeface="Consolas"/>
                <a:cs typeface="Consolas"/>
                <a:sym typeface="Consolas"/>
              </a:rPr>
              <a:t>  assert(a2[2] === 6);</a:t>
            </a:r>
            <a:endParaRPr sz="11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100">
                <a:latin typeface="Consolas"/>
                <a:ea typeface="Consolas"/>
                <a:cs typeface="Consolas"/>
                <a:sym typeface="Consolas"/>
              </a:rPr>
              <a:t>});</a:t>
            </a:r>
            <a:endParaRPr sz="1100">
              <a:latin typeface="Consolas"/>
              <a:ea typeface="Consolas"/>
              <a:cs typeface="Consolas"/>
              <a:sym typeface="Consolas"/>
            </a:endParaRPr>
          </a:p>
          <a:p>
            <a:pPr indent="0" lvl="0" marL="0" rtl="0" algn="l">
              <a:lnSpc>
                <a:spcPct val="100000"/>
              </a:lnSpc>
              <a:spcBef>
                <a:spcPts val="0"/>
              </a:spcBef>
              <a:spcAft>
                <a:spcPts val="0"/>
              </a:spcAft>
              <a:buNone/>
            </a:pPr>
            <a:r>
              <a:t/>
            </a:r>
            <a:endParaRPr sz="1100">
              <a:latin typeface="Consolas"/>
              <a:ea typeface="Consolas"/>
              <a:cs typeface="Consolas"/>
              <a:sym typeface="Consolas"/>
            </a:endParaRPr>
          </a:p>
        </p:txBody>
      </p:sp>
      <p:sp>
        <p:nvSpPr>
          <p:cNvPr id="167" name="Google Shape;167;p27"/>
          <p:cNvSpPr txBox="1"/>
          <p:nvPr/>
        </p:nvSpPr>
        <p:spPr>
          <a:xfrm>
            <a:off x="251825" y="1356875"/>
            <a:ext cx="4090200" cy="5137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rgbClr val="000000"/>
              </a:buClr>
              <a:buSzPts val="1100"/>
              <a:buFont typeface="Arial"/>
              <a:buNone/>
            </a:pPr>
            <a:r>
              <a:rPr b="1" lang="en" sz="1200">
                <a:solidFill>
                  <a:schemeClr val="dk2"/>
                </a:solidFill>
              </a:rPr>
              <a:t>Is this implementation of map correct?</a:t>
            </a:r>
            <a:endParaRPr b="1" sz="1200">
              <a:solidFill>
                <a:schemeClr val="dk2"/>
              </a:solidFill>
            </a:endParaRPr>
          </a:p>
          <a:p>
            <a:pPr indent="0" lvl="0" marL="0" rtl="0" algn="l">
              <a:spcBef>
                <a:spcPts val="0"/>
              </a:spcBef>
              <a:spcAft>
                <a:spcPts val="0"/>
              </a:spcAft>
              <a:buClr>
                <a:srgbClr val="000000"/>
              </a:buClr>
              <a:buSzPts val="1100"/>
              <a:buFont typeface="Arial"/>
              <a:buNone/>
            </a:pPr>
            <a:r>
              <a:t/>
            </a:r>
            <a:endParaRPr sz="1200">
              <a:solidFill>
                <a:schemeClr val="dk2"/>
              </a:solidFill>
              <a:latin typeface="Consolas"/>
              <a:ea typeface="Consolas"/>
              <a:cs typeface="Consolas"/>
              <a:sym typeface="Consolas"/>
            </a:endParaRPr>
          </a:p>
          <a:p>
            <a:pPr indent="0" lvl="0" marL="0" rtl="0" algn="l">
              <a:spcBef>
                <a:spcPts val="0"/>
              </a:spcBef>
              <a:spcAft>
                <a:spcPts val="0"/>
              </a:spcAft>
              <a:buClr>
                <a:srgbClr val="000000"/>
              </a:buClr>
              <a:buSzPts val="1100"/>
              <a:buFont typeface="Arial"/>
              <a:buNone/>
            </a:pPr>
            <a:r>
              <a:rPr lang="en" sz="1200">
                <a:solidFill>
                  <a:schemeClr val="dk2"/>
                </a:solidFill>
                <a:latin typeface="Consolas"/>
                <a:ea typeface="Consolas"/>
                <a:cs typeface="Consolas"/>
                <a:sym typeface="Consolas"/>
              </a:rPr>
              <a:t>function map(f, a) {</a:t>
            </a:r>
            <a:endParaRPr sz="1200">
              <a:solidFill>
                <a:schemeClr val="dk2"/>
              </a:solidFill>
              <a:latin typeface="Consolas"/>
              <a:ea typeface="Consolas"/>
              <a:cs typeface="Consolas"/>
              <a:sym typeface="Consolas"/>
            </a:endParaRPr>
          </a:p>
          <a:p>
            <a:pPr indent="0" lvl="0" marL="0" rtl="0" algn="l">
              <a:spcBef>
                <a:spcPts val="0"/>
              </a:spcBef>
              <a:spcAft>
                <a:spcPts val="0"/>
              </a:spcAft>
              <a:buClr>
                <a:srgbClr val="000000"/>
              </a:buClr>
              <a:buSzPts val="1100"/>
              <a:buFont typeface="Arial"/>
              <a:buNone/>
            </a:pPr>
            <a:r>
              <a:rPr lang="en" sz="1200">
                <a:solidFill>
                  <a:schemeClr val="dk2"/>
                </a:solidFill>
                <a:latin typeface="Consolas"/>
                <a:ea typeface="Consolas"/>
                <a:cs typeface="Consolas"/>
                <a:sym typeface="Consolas"/>
              </a:rPr>
              <a:t>  function combine(r, x) {</a:t>
            </a:r>
            <a:endParaRPr sz="1200">
              <a:solidFill>
                <a:schemeClr val="dk2"/>
              </a:solidFill>
              <a:latin typeface="Consolas"/>
              <a:ea typeface="Consolas"/>
              <a:cs typeface="Consolas"/>
              <a:sym typeface="Consolas"/>
            </a:endParaRPr>
          </a:p>
          <a:p>
            <a:pPr indent="0" lvl="0" marL="0" rtl="0" algn="l">
              <a:spcBef>
                <a:spcPts val="0"/>
              </a:spcBef>
              <a:spcAft>
                <a:spcPts val="0"/>
              </a:spcAft>
              <a:buClr>
                <a:srgbClr val="000000"/>
              </a:buClr>
              <a:buSzPts val="1100"/>
              <a:buFont typeface="Arial"/>
              <a:buNone/>
            </a:pPr>
            <a:r>
              <a:rPr lang="en" sz="1200">
                <a:solidFill>
                  <a:schemeClr val="dk2"/>
                </a:solidFill>
                <a:latin typeface="Consolas"/>
                <a:ea typeface="Consolas"/>
                <a:cs typeface="Consolas"/>
                <a:sym typeface="Consolas"/>
              </a:rPr>
              <a:t>    r.push(f(x));</a:t>
            </a:r>
            <a:endParaRPr sz="1200">
              <a:solidFill>
                <a:schemeClr val="dk2"/>
              </a:solidFill>
              <a:latin typeface="Consolas"/>
              <a:ea typeface="Consolas"/>
              <a:cs typeface="Consolas"/>
              <a:sym typeface="Consolas"/>
            </a:endParaRPr>
          </a:p>
          <a:p>
            <a:pPr indent="0" lvl="0" marL="0" rtl="0" algn="l">
              <a:spcBef>
                <a:spcPts val="0"/>
              </a:spcBef>
              <a:spcAft>
                <a:spcPts val="0"/>
              </a:spcAft>
              <a:buClr>
                <a:srgbClr val="000000"/>
              </a:buClr>
              <a:buSzPts val="1100"/>
              <a:buFont typeface="Arial"/>
              <a:buNone/>
            </a:pPr>
            <a:r>
              <a:rPr lang="en" sz="1200">
                <a:solidFill>
                  <a:schemeClr val="dk2"/>
                </a:solidFill>
                <a:latin typeface="Consolas"/>
                <a:ea typeface="Consolas"/>
                <a:cs typeface="Consolas"/>
                <a:sym typeface="Consolas"/>
              </a:rPr>
              <a:t>    return r;</a:t>
            </a:r>
            <a:endParaRPr sz="1200">
              <a:solidFill>
                <a:schemeClr val="dk2"/>
              </a:solidFill>
              <a:latin typeface="Consolas"/>
              <a:ea typeface="Consolas"/>
              <a:cs typeface="Consolas"/>
              <a:sym typeface="Consolas"/>
            </a:endParaRPr>
          </a:p>
          <a:p>
            <a:pPr indent="0" lvl="0" marL="0" rtl="0" algn="l">
              <a:spcBef>
                <a:spcPts val="0"/>
              </a:spcBef>
              <a:spcAft>
                <a:spcPts val="0"/>
              </a:spcAft>
              <a:buClr>
                <a:srgbClr val="000000"/>
              </a:buClr>
              <a:buSzPts val="1100"/>
              <a:buFont typeface="Arial"/>
              <a:buNone/>
            </a:pPr>
            <a:r>
              <a:rPr lang="en" sz="1200">
                <a:solidFill>
                  <a:schemeClr val="dk2"/>
                </a:solidFill>
                <a:latin typeface="Consolas"/>
                <a:ea typeface="Consolas"/>
                <a:cs typeface="Consolas"/>
                <a:sym typeface="Consolas"/>
              </a:rPr>
              <a:t>  }, </a:t>
            </a:r>
            <a:endParaRPr sz="1200">
              <a:solidFill>
                <a:schemeClr val="dk2"/>
              </a:solidFill>
              <a:latin typeface="Consolas"/>
              <a:ea typeface="Consolas"/>
              <a:cs typeface="Consolas"/>
              <a:sym typeface="Consolas"/>
            </a:endParaRPr>
          </a:p>
          <a:p>
            <a:pPr indent="0" lvl="0" marL="0" rtl="0" algn="l">
              <a:spcBef>
                <a:spcPts val="0"/>
              </a:spcBef>
              <a:spcAft>
                <a:spcPts val="0"/>
              </a:spcAft>
              <a:buClr>
                <a:srgbClr val="000000"/>
              </a:buClr>
              <a:buSzPts val="1100"/>
              <a:buFont typeface="Arial"/>
              <a:buNone/>
            </a:pPr>
            <a:r>
              <a:rPr lang="en" sz="1200">
                <a:solidFill>
                  <a:schemeClr val="dk2"/>
                </a:solidFill>
                <a:latin typeface="Consolas"/>
                <a:ea typeface="Consolas"/>
                <a:cs typeface="Consolas"/>
                <a:sym typeface="Consolas"/>
              </a:rPr>
              <a:t>  return reduce([], combine, a);</a:t>
            </a:r>
            <a:endParaRPr sz="1200">
              <a:solidFill>
                <a:schemeClr val="dk2"/>
              </a:solidFill>
              <a:latin typeface="Consolas"/>
              <a:ea typeface="Consolas"/>
              <a:cs typeface="Consolas"/>
              <a:sym typeface="Consolas"/>
            </a:endParaRPr>
          </a:p>
          <a:p>
            <a:pPr indent="0" lvl="0" marL="0" rtl="0" algn="l">
              <a:spcBef>
                <a:spcPts val="0"/>
              </a:spcBef>
              <a:spcAft>
                <a:spcPts val="0"/>
              </a:spcAft>
              <a:buClr>
                <a:srgbClr val="000000"/>
              </a:buClr>
              <a:buSzPts val="1100"/>
              <a:buFont typeface="Arial"/>
              <a:buNone/>
            </a:pPr>
            <a:r>
              <a:rPr lang="en" sz="1200">
                <a:solidFill>
                  <a:schemeClr val="dk2"/>
                </a:solidFill>
                <a:latin typeface="Consolas"/>
                <a:ea typeface="Consolas"/>
                <a:cs typeface="Consolas"/>
                <a:sym typeface="Consolas"/>
              </a:rPr>
              <a:t>}</a:t>
            </a:r>
            <a:endParaRPr sz="1200">
              <a:solidFill>
                <a:schemeClr val="dk2"/>
              </a:solidFill>
              <a:latin typeface="Consolas"/>
              <a:ea typeface="Consolas"/>
              <a:cs typeface="Consolas"/>
              <a:sym typeface="Consolas"/>
            </a:endParaRPr>
          </a:p>
          <a:p>
            <a:pPr indent="0" lvl="0" marL="457200" rtl="0" algn="l">
              <a:lnSpc>
                <a:spcPct val="115000"/>
              </a:lnSpc>
              <a:spcBef>
                <a:spcPts val="0"/>
              </a:spcBef>
              <a:spcAft>
                <a:spcPts val="0"/>
              </a:spcAft>
              <a:buNone/>
            </a:pPr>
            <a:r>
              <a:t/>
            </a:r>
            <a:endParaRPr sz="1200">
              <a:solidFill>
                <a:schemeClr val="dk2"/>
              </a:solidFill>
            </a:endParaRPr>
          </a:p>
          <a:p>
            <a:pPr indent="0" lvl="0" marL="0" rtl="0" algn="l">
              <a:lnSpc>
                <a:spcPct val="115000"/>
              </a:lnSpc>
              <a:spcBef>
                <a:spcPts val="1600"/>
              </a:spcBef>
              <a:spcAft>
                <a:spcPts val="0"/>
              </a:spcAft>
              <a:buNone/>
            </a:pPr>
            <a:r>
              <a:rPr i="1" lang="en" sz="1200">
                <a:solidFill>
                  <a:schemeClr val="dk2"/>
                </a:solidFill>
              </a:rPr>
              <a:t>Key Properties of Map</a:t>
            </a:r>
            <a:endParaRPr i="1" sz="1200">
              <a:solidFill>
                <a:schemeClr val="dk2"/>
              </a:solidFill>
            </a:endParaRPr>
          </a:p>
          <a:p>
            <a:pPr indent="-304800" lvl="0" marL="457200" rtl="0" algn="l">
              <a:lnSpc>
                <a:spcPct val="115000"/>
              </a:lnSpc>
              <a:spcBef>
                <a:spcPts val="1600"/>
              </a:spcBef>
              <a:spcAft>
                <a:spcPts val="0"/>
              </a:spcAft>
              <a:buClr>
                <a:schemeClr val="dk2"/>
              </a:buClr>
              <a:buSzPts val="1200"/>
              <a:buAutoNum type="arabicPeriod"/>
            </a:pPr>
            <a:r>
              <a:rPr lang="en" sz="1200">
                <a:solidFill>
                  <a:schemeClr val="dk2"/>
                </a:solidFill>
              </a:rPr>
              <a:t>The return type is an array.</a:t>
            </a:r>
            <a:endParaRPr sz="1200">
              <a:solidFill>
                <a:schemeClr val="dk2"/>
              </a:solidFill>
            </a:endParaRPr>
          </a:p>
          <a:p>
            <a:pPr indent="-304800" lvl="0" marL="457200" rtl="0" algn="l">
              <a:lnSpc>
                <a:spcPct val="115000"/>
              </a:lnSpc>
              <a:spcBef>
                <a:spcPts val="0"/>
              </a:spcBef>
              <a:spcAft>
                <a:spcPts val="0"/>
              </a:spcAft>
              <a:buClr>
                <a:schemeClr val="dk2"/>
              </a:buClr>
              <a:buSzPts val="1200"/>
              <a:buAutoNum type="arabicPeriod"/>
            </a:pPr>
            <a:r>
              <a:rPr lang="en" sz="1200">
                <a:solidFill>
                  <a:schemeClr val="dk2"/>
                </a:solidFill>
              </a:rPr>
              <a:t>The returned array is a new array, </a:t>
            </a:r>
            <a:r>
              <a:rPr b="1" lang="en" sz="1200">
                <a:solidFill>
                  <a:schemeClr val="dk2"/>
                </a:solidFill>
              </a:rPr>
              <a:t>not the original</a:t>
            </a:r>
            <a:endParaRPr b="1" sz="1200">
              <a:solidFill>
                <a:schemeClr val="dk2"/>
              </a:solidFill>
            </a:endParaRPr>
          </a:p>
          <a:p>
            <a:pPr indent="-304800" lvl="0" marL="457200" rtl="0" algn="l">
              <a:lnSpc>
                <a:spcPct val="115000"/>
              </a:lnSpc>
              <a:spcBef>
                <a:spcPts val="0"/>
              </a:spcBef>
              <a:spcAft>
                <a:spcPts val="0"/>
              </a:spcAft>
              <a:buClr>
                <a:schemeClr val="dk2"/>
              </a:buClr>
              <a:buSzPts val="1200"/>
              <a:buAutoNum type="arabicPeriod"/>
            </a:pPr>
            <a:r>
              <a:rPr lang="en" sz="1200">
                <a:solidFill>
                  <a:schemeClr val="dk2"/>
                </a:solidFill>
              </a:rPr>
              <a:t>The size of the output array must match the input array</a:t>
            </a:r>
            <a:endParaRPr sz="1200">
              <a:solidFill>
                <a:schemeClr val="dk2"/>
              </a:solidFill>
            </a:endParaRPr>
          </a:p>
          <a:p>
            <a:pPr indent="-304800" lvl="0" marL="457200" rtl="0" algn="l">
              <a:lnSpc>
                <a:spcPct val="115000"/>
              </a:lnSpc>
              <a:spcBef>
                <a:spcPts val="0"/>
              </a:spcBef>
              <a:spcAft>
                <a:spcPts val="0"/>
              </a:spcAft>
              <a:buClr>
                <a:schemeClr val="dk2"/>
              </a:buClr>
              <a:buSzPts val="1200"/>
              <a:buAutoNum type="arabicPeriod"/>
            </a:pPr>
            <a:r>
              <a:rPr lang="en" sz="1200">
                <a:solidFill>
                  <a:schemeClr val="dk2"/>
                </a:solidFill>
              </a:rPr>
              <a:t>The values in the output array must match the function applied to input array values</a:t>
            </a:r>
            <a:endParaRPr sz="1200">
              <a:solidFill>
                <a:schemeClr val="dk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1" name="Shape 171"/>
        <p:cNvGrpSpPr/>
        <p:nvPr/>
      </p:nvGrpSpPr>
      <p:grpSpPr>
        <a:xfrm>
          <a:off x="0" y="0"/>
          <a:ext cx="0" cy="0"/>
          <a:chOff x="0" y="0"/>
          <a:chExt cx="0" cy="0"/>
        </a:xfrm>
      </p:grpSpPr>
      <p:sp>
        <p:nvSpPr>
          <p:cNvPr id="172" name="Google Shape;172;p28"/>
          <p:cNvSpPr txBox="1"/>
          <p:nvPr>
            <p:ph idx="1" type="body"/>
          </p:nvPr>
        </p:nvSpPr>
        <p:spPr>
          <a:xfrm>
            <a:off x="4149925" y="1453700"/>
            <a:ext cx="4260300" cy="50232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100">
                <a:latin typeface="Consolas"/>
                <a:ea typeface="Consolas"/>
                <a:cs typeface="Consolas"/>
                <a:sym typeface="Consolas"/>
              </a:rPr>
              <a:t>test("Return of filter is an array", function() {</a:t>
            </a:r>
            <a:endParaRPr sz="1100">
              <a:latin typeface="Consolas"/>
              <a:ea typeface="Consolas"/>
              <a:cs typeface="Consolas"/>
              <a:sym typeface="Consolas"/>
            </a:endParaRPr>
          </a:p>
          <a:p>
            <a:pPr indent="0" lvl="0" marL="0" rtl="0" algn="l">
              <a:lnSpc>
                <a:spcPct val="100000"/>
              </a:lnSpc>
              <a:spcBef>
                <a:spcPts val="0"/>
              </a:spcBef>
              <a:spcAft>
                <a:spcPts val="0"/>
              </a:spcAft>
              <a:buNone/>
            </a:pPr>
            <a:r>
              <a:rPr lang="en" sz="1100">
                <a:latin typeface="Consolas"/>
                <a:ea typeface="Consolas"/>
                <a:cs typeface="Consolas"/>
                <a:sym typeface="Consolas"/>
              </a:rPr>
              <a:t>  let f = function(x) { return (x % 2) === 0 };</a:t>
            </a:r>
            <a:endParaRPr sz="1100">
              <a:latin typeface="Consolas"/>
              <a:ea typeface="Consolas"/>
              <a:cs typeface="Consolas"/>
              <a:sym typeface="Consolas"/>
            </a:endParaRPr>
          </a:p>
          <a:p>
            <a:pPr indent="0" lvl="0" marL="0" rtl="0" algn="l">
              <a:lnSpc>
                <a:spcPct val="100000"/>
              </a:lnSpc>
              <a:spcBef>
                <a:spcPts val="0"/>
              </a:spcBef>
              <a:spcAft>
                <a:spcPts val="0"/>
              </a:spcAft>
              <a:buNone/>
            </a:pPr>
            <a:r>
              <a:rPr lang="en" sz="1100">
                <a:latin typeface="Consolas"/>
                <a:ea typeface="Consolas"/>
                <a:cs typeface="Consolas"/>
                <a:sym typeface="Consolas"/>
              </a:rPr>
              <a:t>  let a1 = [1, 2, 3];</a:t>
            </a:r>
            <a:endParaRPr sz="1100">
              <a:latin typeface="Consolas"/>
              <a:ea typeface="Consolas"/>
              <a:cs typeface="Consolas"/>
              <a:sym typeface="Consolas"/>
            </a:endParaRPr>
          </a:p>
          <a:p>
            <a:pPr indent="0" lvl="0" marL="0" rtl="0" algn="l">
              <a:lnSpc>
                <a:spcPct val="100000"/>
              </a:lnSpc>
              <a:spcBef>
                <a:spcPts val="0"/>
              </a:spcBef>
              <a:spcAft>
                <a:spcPts val="0"/>
              </a:spcAft>
              <a:buNone/>
            </a:pPr>
            <a:r>
              <a:rPr lang="en" sz="1100">
                <a:latin typeface="Consolas"/>
                <a:ea typeface="Consolas"/>
                <a:cs typeface="Consolas"/>
                <a:sym typeface="Consolas"/>
              </a:rPr>
              <a:t>  let a2 = filter(a1, f);</a:t>
            </a:r>
            <a:endParaRPr sz="1100">
              <a:latin typeface="Consolas"/>
              <a:ea typeface="Consolas"/>
              <a:cs typeface="Consolas"/>
              <a:sym typeface="Consolas"/>
            </a:endParaRPr>
          </a:p>
          <a:p>
            <a:pPr indent="0" lvl="0" marL="0" rtl="0" algn="l">
              <a:lnSpc>
                <a:spcPct val="100000"/>
              </a:lnSpc>
              <a:spcBef>
                <a:spcPts val="0"/>
              </a:spcBef>
              <a:spcAft>
                <a:spcPts val="0"/>
              </a:spcAft>
              <a:buNone/>
            </a:pPr>
            <a:r>
              <a:rPr lang="en" sz="1100">
                <a:latin typeface="Consolas"/>
                <a:ea typeface="Consolas"/>
                <a:cs typeface="Consolas"/>
                <a:sym typeface="Consolas"/>
              </a:rPr>
              <a:t>  assert(typeof(a2) === 'object');</a:t>
            </a:r>
            <a:endParaRPr sz="1100">
              <a:latin typeface="Consolas"/>
              <a:ea typeface="Consolas"/>
              <a:cs typeface="Consolas"/>
              <a:sym typeface="Consolas"/>
            </a:endParaRPr>
          </a:p>
          <a:p>
            <a:pPr indent="0" lvl="0" marL="0" rtl="0" algn="l">
              <a:lnSpc>
                <a:spcPct val="100000"/>
              </a:lnSpc>
              <a:spcBef>
                <a:spcPts val="0"/>
              </a:spcBef>
              <a:spcAft>
                <a:spcPts val="0"/>
              </a:spcAft>
              <a:buNone/>
            </a:pPr>
            <a:r>
              <a:rPr lang="en" sz="1100">
                <a:latin typeface="Consolas"/>
                <a:ea typeface="Consolas"/>
                <a:cs typeface="Consolas"/>
                <a:sym typeface="Consolas"/>
              </a:rPr>
              <a:t>});</a:t>
            </a:r>
            <a:endParaRPr sz="1100">
              <a:latin typeface="Consolas"/>
              <a:ea typeface="Consolas"/>
              <a:cs typeface="Consolas"/>
              <a:sym typeface="Consolas"/>
            </a:endParaRPr>
          </a:p>
          <a:p>
            <a:pPr indent="0" lvl="0" marL="0" rtl="0" algn="l">
              <a:lnSpc>
                <a:spcPct val="100000"/>
              </a:lnSpc>
              <a:spcBef>
                <a:spcPts val="0"/>
              </a:spcBef>
              <a:spcAft>
                <a:spcPts val="0"/>
              </a:spcAft>
              <a:buNone/>
            </a:pPr>
            <a:r>
              <a:t/>
            </a:r>
            <a:endParaRPr sz="1100">
              <a:latin typeface="Consolas"/>
              <a:ea typeface="Consolas"/>
              <a:cs typeface="Consolas"/>
              <a:sym typeface="Consolas"/>
            </a:endParaRPr>
          </a:p>
          <a:p>
            <a:pPr indent="0" lvl="0" marL="0" rtl="0" algn="l">
              <a:lnSpc>
                <a:spcPct val="100000"/>
              </a:lnSpc>
              <a:spcBef>
                <a:spcPts val="0"/>
              </a:spcBef>
              <a:spcAft>
                <a:spcPts val="0"/>
              </a:spcAft>
              <a:buNone/>
            </a:pPr>
            <a:r>
              <a:rPr lang="en" sz="1100">
                <a:latin typeface="Consolas"/>
                <a:ea typeface="Consolas"/>
                <a:cs typeface="Consolas"/>
                <a:sym typeface="Consolas"/>
              </a:rPr>
              <a:t>test("Filter returns new array", function() {</a:t>
            </a:r>
            <a:endParaRPr sz="1100">
              <a:latin typeface="Consolas"/>
              <a:ea typeface="Consolas"/>
              <a:cs typeface="Consolas"/>
              <a:sym typeface="Consolas"/>
            </a:endParaRPr>
          </a:p>
          <a:p>
            <a:pPr indent="0" lvl="0" marL="0" rtl="0" algn="l">
              <a:lnSpc>
                <a:spcPct val="100000"/>
              </a:lnSpc>
              <a:spcBef>
                <a:spcPts val="0"/>
              </a:spcBef>
              <a:spcAft>
                <a:spcPts val="0"/>
              </a:spcAft>
              <a:buNone/>
            </a:pPr>
            <a:r>
              <a:rPr lang="en" sz="1100">
                <a:latin typeface="Consolas"/>
                <a:ea typeface="Consolas"/>
                <a:cs typeface="Consolas"/>
                <a:sym typeface="Consolas"/>
              </a:rPr>
              <a:t>  let f = function(x) { return (x % 2) === 0 };</a:t>
            </a:r>
            <a:endParaRPr sz="1100">
              <a:latin typeface="Consolas"/>
              <a:ea typeface="Consolas"/>
              <a:cs typeface="Consolas"/>
              <a:sym typeface="Consolas"/>
            </a:endParaRPr>
          </a:p>
          <a:p>
            <a:pPr indent="0" lvl="0" marL="0" rtl="0" algn="l">
              <a:lnSpc>
                <a:spcPct val="100000"/>
              </a:lnSpc>
              <a:spcBef>
                <a:spcPts val="0"/>
              </a:spcBef>
              <a:spcAft>
                <a:spcPts val="0"/>
              </a:spcAft>
              <a:buNone/>
            </a:pPr>
            <a:r>
              <a:rPr lang="en" sz="1100">
                <a:latin typeface="Consolas"/>
                <a:ea typeface="Consolas"/>
                <a:cs typeface="Consolas"/>
                <a:sym typeface="Consolas"/>
              </a:rPr>
              <a:t>  let a1 = [1, 2, 3];</a:t>
            </a:r>
            <a:endParaRPr sz="1100">
              <a:latin typeface="Consolas"/>
              <a:ea typeface="Consolas"/>
              <a:cs typeface="Consolas"/>
              <a:sym typeface="Consolas"/>
            </a:endParaRPr>
          </a:p>
          <a:p>
            <a:pPr indent="0" lvl="0" marL="0" rtl="0" algn="l">
              <a:lnSpc>
                <a:spcPct val="100000"/>
              </a:lnSpc>
              <a:spcBef>
                <a:spcPts val="0"/>
              </a:spcBef>
              <a:spcAft>
                <a:spcPts val="0"/>
              </a:spcAft>
              <a:buNone/>
            </a:pPr>
            <a:r>
              <a:rPr lang="en" sz="1100">
                <a:latin typeface="Consolas"/>
                <a:ea typeface="Consolas"/>
                <a:cs typeface="Consolas"/>
                <a:sym typeface="Consolas"/>
              </a:rPr>
              <a:t>  let a2 = filter(a1, f);</a:t>
            </a:r>
            <a:endParaRPr sz="1100">
              <a:latin typeface="Consolas"/>
              <a:ea typeface="Consolas"/>
              <a:cs typeface="Consolas"/>
              <a:sym typeface="Consolas"/>
            </a:endParaRPr>
          </a:p>
          <a:p>
            <a:pPr indent="0" lvl="0" marL="0" rtl="0" algn="l">
              <a:lnSpc>
                <a:spcPct val="100000"/>
              </a:lnSpc>
              <a:spcBef>
                <a:spcPts val="0"/>
              </a:spcBef>
              <a:spcAft>
                <a:spcPts val="0"/>
              </a:spcAft>
              <a:buNone/>
            </a:pPr>
            <a:r>
              <a:rPr lang="en" sz="1100">
                <a:latin typeface="Consolas"/>
                <a:ea typeface="Consolas"/>
                <a:cs typeface="Consolas"/>
                <a:sym typeface="Consolas"/>
              </a:rPr>
              <a:t>  assert(a1 !== a2);</a:t>
            </a:r>
            <a:endParaRPr sz="1100">
              <a:latin typeface="Consolas"/>
              <a:ea typeface="Consolas"/>
              <a:cs typeface="Consolas"/>
              <a:sym typeface="Consolas"/>
            </a:endParaRPr>
          </a:p>
          <a:p>
            <a:pPr indent="0" lvl="0" marL="0" rtl="0" algn="l">
              <a:lnSpc>
                <a:spcPct val="100000"/>
              </a:lnSpc>
              <a:spcBef>
                <a:spcPts val="0"/>
              </a:spcBef>
              <a:spcAft>
                <a:spcPts val="0"/>
              </a:spcAft>
              <a:buNone/>
            </a:pPr>
            <a:r>
              <a:rPr lang="en" sz="1100">
                <a:latin typeface="Consolas"/>
                <a:ea typeface="Consolas"/>
                <a:cs typeface="Consolas"/>
                <a:sym typeface="Consolas"/>
              </a:rPr>
              <a:t>});</a:t>
            </a:r>
            <a:endParaRPr sz="1100">
              <a:latin typeface="Consolas"/>
              <a:ea typeface="Consolas"/>
              <a:cs typeface="Consolas"/>
              <a:sym typeface="Consolas"/>
            </a:endParaRPr>
          </a:p>
          <a:p>
            <a:pPr indent="0" lvl="0" marL="0" rtl="0" algn="l">
              <a:lnSpc>
                <a:spcPct val="100000"/>
              </a:lnSpc>
              <a:spcBef>
                <a:spcPts val="0"/>
              </a:spcBef>
              <a:spcAft>
                <a:spcPts val="0"/>
              </a:spcAft>
              <a:buNone/>
            </a:pPr>
            <a:r>
              <a:t/>
            </a:r>
            <a:endParaRPr sz="1100">
              <a:latin typeface="Consolas"/>
              <a:ea typeface="Consolas"/>
              <a:cs typeface="Consolas"/>
              <a:sym typeface="Consolas"/>
            </a:endParaRPr>
          </a:p>
          <a:p>
            <a:pPr indent="0" lvl="0" marL="0" rtl="0" algn="l">
              <a:lnSpc>
                <a:spcPct val="100000"/>
              </a:lnSpc>
              <a:spcBef>
                <a:spcPts val="0"/>
              </a:spcBef>
              <a:spcAft>
                <a:spcPts val="0"/>
              </a:spcAft>
              <a:buNone/>
            </a:pPr>
            <a:r>
              <a:rPr lang="en" sz="1100">
                <a:latin typeface="Consolas"/>
                <a:ea typeface="Consolas"/>
                <a:cs typeface="Consolas"/>
                <a:sym typeface="Consolas"/>
              </a:rPr>
              <a:t>test("Filter returns correct length", function() {</a:t>
            </a:r>
            <a:endParaRPr sz="1100">
              <a:latin typeface="Consolas"/>
              <a:ea typeface="Consolas"/>
              <a:cs typeface="Consolas"/>
              <a:sym typeface="Consolas"/>
            </a:endParaRPr>
          </a:p>
          <a:p>
            <a:pPr indent="0" lvl="0" marL="0" rtl="0" algn="l">
              <a:lnSpc>
                <a:spcPct val="100000"/>
              </a:lnSpc>
              <a:spcBef>
                <a:spcPts val="0"/>
              </a:spcBef>
              <a:spcAft>
                <a:spcPts val="0"/>
              </a:spcAft>
              <a:buNone/>
            </a:pPr>
            <a:r>
              <a:rPr lang="en" sz="1100">
                <a:latin typeface="Consolas"/>
                <a:ea typeface="Consolas"/>
                <a:cs typeface="Consolas"/>
                <a:sym typeface="Consolas"/>
              </a:rPr>
              <a:t>  let f = function(x) { return (x % 2) === 0 };</a:t>
            </a:r>
            <a:endParaRPr sz="1100">
              <a:latin typeface="Consolas"/>
              <a:ea typeface="Consolas"/>
              <a:cs typeface="Consolas"/>
              <a:sym typeface="Consolas"/>
            </a:endParaRPr>
          </a:p>
          <a:p>
            <a:pPr indent="0" lvl="0" marL="0" rtl="0" algn="l">
              <a:lnSpc>
                <a:spcPct val="100000"/>
              </a:lnSpc>
              <a:spcBef>
                <a:spcPts val="0"/>
              </a:spcBef>
              <a:spcAft>
                <a:spcPts val="0"/>
              </a:spcAft>
              <a:buNone/>
            </a:pPr>
            <a:r>
              <a:rPr lang="en" sz="1100">
                <a:latin typeface="Consolas"/>
                <a:ea typeface="Consolas"/>
                <a:cs typeface="Consolas"/>
                <a:sym typeface="Consolas"/>
              </a:rPr>
              <a:t>  let a1 = [1, 2, 3];</a:t>
            </a:r>
            <a:endParaRPr sz="1100">
              <a:latin typeface="Consolas"/>
              <a:ea typeface="Consolas"/>
              <a:cs typeface="Consolas"/>
              <a:sym typeface="Consolas"/>
            </a:endParaRPr>
          </a:p>
          <a:p>
            <a:pPr indent="0" lvl="0" marL="0" rtl="0" algn="l">
              <a:lnSpc>
                <a:spcPct val="100000"/>
              </a:lnSpc>
              <a:spcBef>
                <a:spcPts val="0"/>
              </a:spcBef>
              <a:spcAft>
                <a:spcPts val="0"/>
              </a:spcAft>
              <a:buNone/>
            </a:pPr>
            <a:r>
              <a:rPr lang="en" sz="1100">
                <a:latin typeface="Consolas"/>
                <a:ea typeface="Consolas"/>
                <a:cs typeface="Consolas"/>
                <a:sym typeface="Consolas"/>
              </a:rPr>
              <a:t>  let a2 = filter(a1, f);</a:t>
            </a:r>
            <a:endParaRPr sz="1100">
              <a:latin typeface="Consolas"/>
              <a:ea typeface="Consolas"/>
              <a:cs typeface="Consolas"/>
              <a:sym typeface="Consolas"/>
            </a:endParaRPr>
          </a:p>
          <a:p>
            <a:pPr indent="0" lvl="0" marL="0" rtl="0" algn="l">
              <a:lnSpc>
                <a:spcPct val="100000"/>
              </a:lnSpc>
              <a:spcBef>
                <a:spcPts val="0"/>
              </a:spcBef>
              <a:spcAft>
                <a:spcPts val="0"/>
              </a:spcAft>
              <a:buNone/>
            </a:pPr>
            <a:r>
              <a:rPr lang="en" sz="1100">
                <a:latin typeface="Consolas"/>
                <a:ea typeface="Consolas"/>
                <a:cs typeface="Consolas"/>
                <a:sym typeface="Consolas"/>
              </a:rPr>
              <a:t>  assert(a2.length === 1);</a:t>
            </a:r>
            <a:endParaRPr sz="1100">
              <a:latin typeface="Consolas"/>
              <a:ea typeface="Consolas"/>
              <a:cs typeface="Consolas"/>
              <a:sym typeface="Consolas"/>
            </a:endParaRPr>
          </a:p>
          <a:p>
            <a:pPr indent="0" lvl="0" marL="0" rtl="0" algn="l">
              <a:lnSpc>
                <a:spcPct val="100000"/>
              </a:lnSpc>
              <a:spcBef>
                <a:spcPts val="0"/>
              </a:spcBef>
              <a:spcAft>
                <a:spcPts val="0"/>
              </a:spcAft>
              <a:buNone/>
            </a:pPr>
            <a:r>
              <a:rPr lang="en" sz="1100">
                <a:latin typeface="Consolas"/>
                <a:ea typeface="Consolas"/>
                <a:cs typeface="Consolas"/>
                <a:sym typeface="Consolas"/>
              </a:rPr>
              <a:t>});</a:t>
            </a:r>
            <a:endParaRPr sz="1100">
              <a:latin typeface="Consolas"/>
              <a:ea typeface="Consolas"/>
              <a:cs typeface="Consolas"/>
              <a:sym typeface="Consolas"/>
            </a:endParaRPr>
          </a:p>
          <a:p>
            <a:pPr indent="0" lvl="0" marL="0" rtl="0" algn="l">
              <a:lnSpc>
                <a:spcPct val="100000"/>
              </a:lnSpc>
              <a:spcBef>
                <a:spcPts val="0"/>
              </a:spcBef>
              <a:spcAft>
                <a:spcPts val="0"/>
              </a:spcAft>
              <a:buNone/>
            </a:pPr>
            <a:r>
              <a:t/>
            </a:r>
            <a:endParaRPr sz="1100">
              <a:latin typeface="Consolas"/>
              <a:ea typeface="Consolas"/>
              <a:cs typeface="Consolas"/>
              <a:sym typeface="Consolas"/>
            </a:endParaRPr>
          </a:p>
          <a:p>
            <a:pPr indent="0" lvl="0" marL="0" rtl="0" algn="l">
              <a:lnSpc>
                <a:spcPct val="100000"/>
              </a:lnSpc>
              <a:spcBef>
                <a:spcPts val="0"/>
              </a:spcBef>
              <a:spcAft>
                <a:spcPts val="0"/>
              </a:spcAft>
              <a:buNone/>
            </a:pPr>
            <a:r>
              <a:rPr lang="en" sz="1100">
                <a:latin typeface="Consolas"/>
                <a:ea typeface="Consolas"/>
                <a:cs typeface="Consolas"/>
                <a:sym typeface="Consolas"/>
              </a:rPr>
              <a:t>test("Filter returns correct values", function() {</a:t>
            </a:r>
            <a:endParaRPr sz="1100">
              <a:latin typeface="Consolas"/>
              <a:ea typeface="Consolas"/>
              <a:cs typeface="Consolas"/>
              <a:sym typeface="Consolas"/>
            </a:endParaRPr>
          </a:p>
          <a:p>
            <a:pPr indent="0" lvl="0" marL="0" rtl="0" algn="l">
              <a:lnSpc>
                <a:spcPct val="100000"/>
              </a:lnSpc>
              <a:spcBef>
                <a:spcPts val="0"/>
              </a:spcBef>
              <a:spcAft>
                <a:spcPts val="0"/>
              </a:spcAft>
              <a:buNone/>
            </a:pPr>
            <a:r>
              <a:rPr lang="en" sz="1100">
                <a:latin typeface="Consolas"/>
                <a:ea typeface="Consolas"/>
                <a:cs typeface="Consolas"/>
                <a:sym typeface="Consolas"/>
              </a:rPr>
              <a:t>  let f = function(x) { return (x % 2) === 0 };</a:t>
            </a:r>
            <a:endParaRPr sz="1100">
              <a:latin typeface="Consolas"/>
              <a:ea typeface="Consolas"/>
              <a:cs typeface="Consolas"/>
              <a:sym typeface="Consolas"/>
            </a:endParaRPr>
          </a:p>
          <a:p>
            <a:pPr indent="0" lvl="0" marL="0" rtl="0" algn="l">
              <a:lnSpc>
                <a:spcPct val="100000"/>
              </a:lnSpc>
              <a:spcBef>
                <a:spcPts val="0"/>
              </a:spcBef>
              <a:spcAft>
                <a:spcPts val="0"/>
              </a:spcAft>
              <a:buNone/>
            </a:pPr>
            <a:r>
              <a:rPr lang="en" sz="1100">
                <a:latin typeface="Consolas"/>
                <a:ea typeface="Consolas"/>
                <a:cs typeface="Consolas"/>
                <a:sym typeface="Consolas"/>
              </a:rPr>
              <a:t>  let a1 = [1, 2, 3];</a:t>
            </a:r>
            <a:endParaRPr sz="1100">
              <a:latin typeface="Consolas"/>
              <a:ea typeface="Consolas"/>
              <a:cs typeface="Consolas"/>
              <a:sym typeface="Consolas"/>
            </a:endParaRPr>
          </a:p>
          <a:p>
            <a:pPr indent="0" lvl="0" marL="0" rtl="0" algn="l">
              <a:lnSpc>
                <a:spcPct val="100000"/>
              </a:lnSpc>
              <a:spcBef>
                <a:spcPts val="0"/>
              </a:spcBef>
              <a:spcAft>
                <a:spcPts val="0"/>
              </a:spcAft>
              <a:buNone/>
            </a:pPr>
            <a:r>
              <a:rPr lang="en" sz="1100">
                <a:latin typeface="Consolas"/>
                <a:ea typeface="Consolas"/>
                <a:cs typeface="Consolas"/>
                <a:sym typeface="Consolas"/>
              </a:rPr>
              <a:t>  let a2 = filter(a1, f);</a:t>
            </a:r>
            <a:endParaRPr sz="1100">
              <a:latin typeface="Consolas"/>
              <a:ea typeface="Consolas"/>
              <a:cs typeface="Consolas"/>
              <a:sym typeface="Consolas"/>
            </a:endParaRPr>
          </a:p>
          <a:p>
            <a:pPr indent="0" lvl="0" marL="0" rtl="0" algn="l">
              <a:lnSpc>
                <a:spcPct val="100000"/>
              </a:lnSpc>
              <a:spcBef>
                <a:spcPts val="0"/>
              </a:spcBef>
              <a:spcAft>
                <a:spcPts val="0"/>
              </a:spcAft>
              <a:buNone/>
            </a:pPr>
            <a:r>
              <a:rPr lang="en" sz="1100">
                <a:latin typeface="Consolas"/>
                <a:ea typeface="Consolas"/>
                <a:cs typeface="Consolas"/>
                <a:sym typeface="Consolas"/>
              </a:rPr>
              <a:t>  assert(a2[0] === 2);</a:t>
            </a:r>
            <a:endParaRPr sz="1100">
              <a:latin typeface="Consolas"/>
              <a:ea typeface="Consolas"/>
              <a:cs typeface="Consolas"/>
              <a:sym typeface="Consolas"/>
            </a:endParaRPr>
          </a:p>
          <a:p>
            <a:pPr indent="0" lvl="0" marL="0" rtl="0" algn="l">
              <a:lnSpc>
                <a:spcPct val="100000"/>
              </a:lnSpc>
              <a:spcBef>
                <a:spcPts val="0"/>
              </a:spcBef>
              <a:spcAft>
                <a:spcPts val="0"/>
              </a:spcAft>
              <a:buNone/>
            </a:pPr>
            <a:r>
              <a:rPr lang="en" sz="1100">
                <a:latin typeface="Consolas"/>
                <a:ea typeface="Consolas"/>
                <a:cs typeface="Consolas"/>
                <a:sym typeface="Consolas"/>
              </a:rPr>
              <a:t>});</a:t>
            </a:r>
            <a:endParaRPr sz="1100">
              <a:latin typeface="Consolas"/>
              <a:ea typeface="Consolas"/>
              <a:cs typeface="Consolas"/>
              <a:sym typeface="Consolas"/>
            </a:endParaRPr>
          </a:p>
          <a:p>
            <a:pPr indent="0" lvl="0" marL="0" rtl="0" algn="l">
              <a:lnSpc>
                <a:spcPct val="100000"/>
              </a:lnSpc>
              <a:spcBef>
                <a:spcPts val="0"/>
              </a:spcBef>
              <a:spcAft>
                <a:spcPts val="0"/>
              </a:spcAft>
              <a:buNone/>
            </a:pPr>
            <a:r>
              <a:t/>
            </a:r>
            <a:endParaRPr sz="1100">
              <a:latin typeface="Consolas"/>
              <a:ea typeface="Consolas"/>
              <a:cs typeface="Consolas"/>
              <a:sym typeface="Consolas"/>
            </a:endParaRPr>
          </a:p>
          <a:p>
            <a:pPr indent="0" lvl="0" marL="0" rtl="0" algn="l">
              <a:lnSpc>
                <a:spcPct val="100000"/>
              </a:lnSpc>
              <a:spcBef>
                <a:spcPts val="0"/>
              </a:spcBef>
              <a:spcAft>
                <a:spcPts val="0"/>
              </a:spcAft>
              <a:buNone/>
            </a:pPr>
            <a:r>
              <a:t/>
            </a:r>
            <a:endParaRPr sz="1100">
              <a:latin typeface="Consolas"/>
              <a:ea typeface="Consolas"/>
              <a:cs typeface="Consolas"/>
              <a:sym typeface="Consolas"/>
            </a:endParaRPr>
          </a:p>
        </p:txBody>
      </p:sp>
      <p:sp>
        <p:nvSpPr>
          <p:cNvPr id="173" name="Google Shape;173;p28"/>
          <p:cNvSpPr txBox="1"/>
          <p:nvPr>
            <p:ph idx="1" type="body"/>
          </p:nvPr>
        </p:nvSpPr>
        <p:spPr>
          <a:xfrm>
            <a:off x="377750" y="1588725"/>
            <a:ext cx="4260300" cy="45552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sz="1200">
                <a:latin typeface="Consolas"/>
                <a:ea typeface="Consolas"/>
                <a:cs typeface="Consolas"/>
                <a:sym typeface="Consolas"/>
              </a:rPr>
              <a:t>function filter(pred, a) {</a:t>
            </a:r>
            <a:endParaRPr sz="12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200">
                <a:latin typeface="Consolas"/>
                <a:ea typeface="Consolas"/>
                <a:cs typeface="Consolas"/>
                <a:sym typeface="Consolas"/>
              </a:rPr>
              <a:t>  function combine(r, x) {</a:t>
            </a:r>
            <a:endParaRPr sz="12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200">
                <a:latin typeface="Consolas"/>
                <a:ea typeface="Consolas"/>
                <a:cs typeface="Consolas"/>
                <a:sym typeface="Consolas"/>
              </a:rPr>
              <a:t>    if (pred(x)) {</a:t>
            </a:r>
            <a:endParaRPr sz="12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200">
                <a:latin typeface="Consolas"/>
                <a:ea typeface="Consolas"/>
                <a:cs typeface="Consolas"/>
                <a:sym typeface="Consolas"/>
              </a:rPr>
              <a:t>      r.push(x);</a:t>
            </a:r>
            <a:endParaRPr sz="12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200">
                <a:latin typeface="Consolas"/>
                <a:ea typeface="Consolas"/>
                <a:cs typeface="Consolas"/>
                <a:sym typeface="Consolas"/>
              </a:rPr>
              <a:t>    }</a:t>
            </a:r>
            <a:endParaRPr sz="12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200">
                <a:latin typeface="Consolas"/>
                <a:ea typeface="Consolas"/>
                <a:cs typeface="Consolas"/>
                <a:sym typeface="Consolas"/>
              </a:rPr>
              <a:t>    return r;</a:t>
            </a:r>
            <a:endParaRPr sz="12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200">
                <a:latin typeface="Consolas"/>
                <a:ea typeface="Consolas"/>
                <a:cs typeface="Consolas"/>
                <a:sym typeface="Consolas"/>
              </a:rPr>
              <a:t>  }, </a:t>
            </a:r>
            <a:endParaRPr sz="12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200">
                <a:latin typeface="Consolas"/>
                <a:ea typeface="Consolas"/>
                <a:cs typeface="Consolas"/>
                <a:sym typeface="Consolas"/>
              </a:rPr>
              <a:t>  return reduce([], combine, a);</a:t>
            </a:r>
            <a:endParaRPr sz="12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200">
                <a:latin typeface="Consolas"/>
                <a:ea typeface="Consolas"/>
                <a:cs typeface="Consolas"/>
                <a:sym typeface="Consolas"/>
              </a:rPr>
              <a:t>}</a:t>
            </a:r>
            <a:endParaRPr sz="1200">
              <a:latin typeface="Consolas"/>
              <a:ea typeface="Consolas"/>
              <a:cs typeface="Consolas"/>
              <a:sym typeface="Consolas"/>
            </a:endParaRPr>
          </a:p>
          <a:p>
            <a:pPr indent="0" lvl="0" marL="0" rtl="0" algn="l">
              <a:lnSpc>
                <a:spcPct val="100000"/>
              </a:lnSpc>
              <a:spcBef>
                <a:spcPts val="0"/>
              </a:spcBef>
              <a:spcAft>
                <a:spcPts val="0"/>
              </a:spcAft>
              <a:buNone/>
            </a:pPr>
            <a:r>
              <a:t/>
            </a:r>
            <a:endParaRPr sz="1100">
              <a:latin typeface="Consolas"/>
              <a:ea typeface="Consolas"/>
              <a:cs typeface="Consolas"/>
              <a:sym typeface="Consolas"/>
            </a:endParaRPr>
          </a:p>
        </p:txBody>
      </p:sp>
      <p:sp>
        <p:nvSpPr>
          <p:cNvPr id="174" name="Google Shape;174;p28"/>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Properties of filter and Unit Tests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8" name="Shape 178"/>
        <p:cNvGrpSpPr/>
        <p:nvPr/>
      </p:nvGrpSpPr>
      <p:grpSpPr>
        <a:xfrm>
          <a:off x="0" y="0"/>
          <a:ext cx="0" cy="0"/>
          <a:chOff x="0" y="0"/>
          <a:chExt cx="0" cy="0"/>
        </a:xfrm>
      </p:grpSpPr>
      <p:sp>
        <p:nvSpPr>
          <p:cNvPr id="179" name="Google Shape;179;p29"/>
          <p:cNvSpPr txBox="1"/>
          <p:nvPr>
            <p:ph type="title"/>
          </p:nvPr>
        </p:nvSpPr>
        <p:spPr>
          <a:xfrm>
            <a:off x="265500" y="1644233"/>
            <a:ext cx="4045200" cy="19764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More Examples of Higher-Order Functions</a:t>
            </a:r>
            <a:endParaRPr/>
          </a:p>
        </p:txBody>
      </p:sp>
      <p:sp>
        <p:nvSpPr>
          <p:cNvPr id="180" name="Google Shape;180;p29"/>
          <p:cNvSpPr txBox="1"/>
          <p:nvPr>
            <p:ph idx="1" type="subTitle"/>
          </p:nvPr>
        </p:nvSpPr>
        <p:spPr>
          <a:xfrm>
            <a:off x="265500" y="3737433"/>
            <a:ext cx="4045200" cy="1646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sp>
        <p:nvSpPr>
          <p:cNvPr id="181" name="Google Shape;181;p29"/>
          <p:cNvSpPr txBox="1"/>
          <p:nvPr>
            <p:ph idx="2" type="body"/>
          </p:nvPr>
        </p:nvSpPr>
        <p:spPr>
          <a:xfrm>
            <a:off x="4939500" y="965433"/>
            <a:ext cx="3837000" cy="4926900"/>
          </a:xfrm>
          <a:prstGeom prst="rect">
            <a:avLst/>
          </a:prstGeom>
        </p:spPr>
        <p:txBody>
          <a:bodyPr anchorCtr="0" anchor="ctr" bIns="91425" lIns="91425" spcFirstLastPara="1" rIns="91425" wrap="square" tIns="91425">
            <a:noAutofit/>
          </a:bodyPr>
          <a:lstStyle/>
          <a:p>
            <a:pPr indent="0" lvl="0" marL="0" rtl="0" algn="l">
              <a:spcBef>
                <a:spcPts val="0"/>
              </a:spcBef>
              <a:spcAft>
                <a:spcPts val="1600"/>
              </a:spcAft>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5" name="Shape 185"/>
        <p:cNvGrpSpPr/>
        <p:nvPr/>
      </p:nvGrpSpPr>
      <p:grpSpPr>
        <a:xfrm>
          <a:off x="0" y="0"/>
          <a:ext cx="0" cy="0"/>
          <a:chOff x="0" y="0"/>
          <a:chExt cx="0" cy="0"/>
        </a:xfrm>
      </p:grpSpPr>
      <p:sp>
        <p:nvSpPr>
          <p:cNvPr id="186" name="Google Shape;186;p30"/>
          <p:cNvSpPr/>
          <p:nvPr/>
        </p:nvSpPr>
        <p:spPr>
          <a:xfrm>
            <a:off x="1189675" y="3977150"/>
            <a:ext cx="6104700" cy="2770200"/>
          </a:xfrm>
          <a:prstGeom prst="rect">
            <a:avLst/>
          </a:prstGeom>
          <a:no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30"/>
          <p:cNvSpPr txBox="1"/>
          <p:nvPr>
            <p:ph idx="4294967295" type="body"/>
          </p:nvPr>
        </p:nvSpPr>
        <p:spPr>
          <a:xfrm>
            <a:off x="1304575" y="4340025"/>
            <a:ext cx="5889900" cy="2317200"/>
          </a:xfrm>
          <a:prstGeom prst="rect">
            <a:avLst/>
          </a:prstGeom>
          <a:solidFill>
            <a:srgbClr val="F3F3F3"/>
          </a:solidFill>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200">
                <a:solidFill>
                  <a:srgbClr val="000000"/>
                </a:solidFill>
                <a:latin typeface="Consolas"/>
                <a:ea typeface="Consolas"/>
                <a:cs typeface="Consolas"/>
                <a:sym typeface="Consolas"/>
              </a:rPr>
              <a:t>// compose&lt;A,B,C&gt;(f: (x: A) =&gt; B, g: (y: B) =&gt; C): (x: A) =&gt; C </a:t>
            </a:r>
            <a:endParaRPr sz="1200">
              <a:solidFill>
                <a:srgbClr val="000000"/>
              </a:solidFill>
              <a:latin typeface="Consolas"/>
              <a:ea typeface="Consolas"/>
              <a:cs typeface="Consolas"/>
              <a:sym typeface="Consolas"/>
            </a:endParaRPr>
          </a:p>
          <a:p>
            <a:pPr indent="0" lvl="0" marL="0" rtl="0" algn="l">
              <a:lnSpc>
                <a:spcPct val="100000"/>
              </a:lnSpc>
              <a:spcBef>
                <a:spcPts val="0"/>
              </a:spcBef>
              <a:spcAft>
                <a:spcPts val="0"/>
              </a:spcAft>
              <a:buNone/>
            </a:pPr>
            <a:r>
              <a:rPr lang="en" sz="1200">
                <a:solidFill>
                  <a:srgbClr val="000000"/>
                </a:solidFill>
                <a:latin typeface="Consolas"/>
                <a:ea typeface="Consolas"/>
                <a:cs typeface="Consolas"/>
                <a:sym typeface="Consolas"/>
              </a:rPr>
              <a:t>function compose(f, g) {</a:t>
            </a:r>
            <a:endParaRPr sz="1200">
              <a:solidFill>
                <a:srgbClr val="000000"/>
              </a:solidFill>
              <a:latin typeface="Consolas"/>
              <a:ea typeface="Consolas"/>
              <a:cs typeface="Consolas"/>
              <a:sym typeface="Consolas"/>
            </a:endParaRPr>
          </a:p>
          <a:p>
            <a:pPr indent="0" lvl="0" marL="0" rtl="0" algn="l">
              <a:lnSpc>
                <a:spcPct val="100000"/>
              </a:lnSpc>
              <a:spcBef>
                <a:spcPts val="0"/>
              </a:spcBef>
              <a:spcAft>
                <a:spcPts val="0"/>
              </a:spcAft>
              <a:buNone/>
            </a:pPr>
            <a:r>
              <a:rPr lang="en" sz="1200">
                <a:solidFill>
                  <a:srgbClr val="000000"/>
                </a:solidFill>
                <a:latin typeface="Consolas"/>
                <a:ea typeface="Consolas"/>
                <a:cs typeface="Consolas"/>
                <a:sym typeface="Consolas"/>
              </a:rPr>
              <a:t>  return function(x) {</a:t>
            </a:r>
            <a:endParaRPr sz="1200">
              <a:solidFill>
                <a:srgbClr val="000000"/>
              </a:solidFill>
              <a:latin typeface="Consolas"/>
              <a:ea typeface="Consolas"/>
              <a:cs typeface="Consolas"/>
              <a:sym typeface="Consolas"/>
            </a:endParaRPr>
          </a:p>
          <a:p>
            <a:pPr indent="0" lvl="0" marL="0" rtl="0" algn="l">
              <a:lnSpc>
                <a:spcPct val="100000"/>
              </a:lnSpc>
              <a:spcBef>
                <a:spcPts val="0"/>
              </a:spcBef>
              <a:spcAft>
                <a:spcPts val="0"/>
              </a:spcAft>
              <a:buNone/>
            </a:pPr>
            <a:r>
              <a:rPr lang="en" sz="1200">
                <a:solidFill>
                  <a:srgbClr val="000000"/>
                </a:solidFill>
                <a:latin typeface="Consolas"/>
                <a:ea typeface="Consolas"/>
                <a:cs typeface="Consolas"/>
                <a:sym typeface="Consolas"/>
              </a:rPr>
              <a:t>    let y = f(x);</a:t>
            </a:r>
            <a:endParaRPr sz="1200">
              <a:solidFill>
                <a:srgbClr val="000000"/>
              </a:solidFill>
              <a:latin typeface="Consolas"/>
              <a:ea typeface="Consolas"/>
              <a:cs typeface="Consolas"/>
              <a:sym typeface="Consolas"/>
            </a:endParaRPr>
          </a:p>
          <a:p>
            <a:pPr indent="0" lvl="0" marL="0" rtl="0" algn="l">
              <a:lnSpc>
                <a:spcPct val="100000"/>
              </a:lnSpc>
              <a:spcBef>
                <a:spcPts val="0"/>
              </a:spcBef>
              <a:spcAft>
                <a:spcPts val="0"/>
              </a:spcAft>
              <a:buNone/>
            </a:pPr>
            <a:r>
              <a:rPr lang="en" sz="1200">
                <a:solidFill>
                  <a:srgbClr val="000000"/>
                </a:solidFill>
                <a:latin typeface="Consolas"/>
                <a:ea typeface="Consolas"/>
                <a:cs typeface="Consolas"/>
                <a:sym typeface="Consolas"/>
              </a:rPr>
              <a:t>    return g(y);</a:t>
            </a:r>
            <a:endParaRPr sz="1200">
              <a:solidFill>
                <a:srgbClr val="000000"/>
              </a:solidFill>
              <a:latin typeface="Consolas"/>
              <a:ea typeface="Consolas"/>
              <a:cs typeface="Consolas"/>
              <a:sym typeface="Consolas"/>
            </a:endParaRPr>
          </a:p>
          <a:p>
            <a:pPr indent="0" lvl="0" marL="0" rtl="0" algn="l">
              <a:lnSpc>
                <a:spcPct val="100000"/>
              </a:lnSpc>
              <a:spcBef>
                <a:spcPts val="0"/>
              </a:spcBef>
              <a:spcAft>
                <a:spcPts val="0"/>
              </a:spcAft>
              <a:buNone/>
            </a:pPr>
            <a:r>
              <a:rPr lang="en" sz="1200">
                <a:solidFill>
                  <a:srgbClr val="000000"/>
                </a:solidFill>
                <a:latin typeface="Consolas"/>
                <a:ea typeface="Consolas"/>
                <a:cs typeface="Consolas"/>
                <a:sym typeface="Consolas"/>
              </a:rPr>
              <a:t>  }</a:t>
            </a:r>
            <a:endParaRPr sz="1200">
              <a:solidFill>
                <a:srgbClr val="000000"/>
              </a:solidFill>
              <a:latin typeface="Consolas"/>
              <a:ea typeface="Consolas"/>
              <a:cs typeface="Consolas"/>
              <a:sym typeface="Consolas"/>
            </a:endParaRPr>
          </a:p>
          <a:p>
            <a:pPr indent="0" lvl="0" marL="0" rtl="0" algn="l">
              <a:lnSpc>
                <a:spcPct val="100000"/>
              </a:lnSpc>
              <a:spcBef>
                <a:spcPts val="0"/>
              </a:spcBef>
              <a:spcAft>
                <a:spcPts val="0"/>
              </a:spcAft>
              <a:buNone/>
            </a:pPr>
            <a:r>
              <a:rPr lang="en" sz="1200">
                <a:solidFill>
                  <a:srgbClr val="000000"/>
                </a:solidFill>
                <a:latin typeface="Consolas"/>
                <a:ea typeface="Consolas"/>
                <a:cs typeface="Consolas"/>
                <a:sym typeface="Consolas"/>
              </a:rPr>
              <a:t>}</a:t>
            </a:r>
            <a:endParaRPr sz="1200">
              <a:solidFill>
                <a:srgbClr val="000000"/>
              </a:solidFill>
              <a:latin typeface="Consolas"/>
              <a:ea typeface="Consolas"/>
              <a:cs typeface="Consolas"/>
              <a:sym typeface="Consolas"/>
            </a:endParaRPr>
          </a:p>
          <a:p>
            <a:pPr indent="0" lvl="0" marL="0" rtl="0" algn="l">
              <a:lnSpc>
                <a:spcPct val="100000"/>
              </a:lnSpc>
              <a:spcBef>
                <a:spcPts val="0"/>
              </a:spcBef>
              <a:spcAft>
                <a:spcPts val="0"/>
              </a:spcAft>
              <a:buNone/>
            </a:pPr>
            <a:r>
              <a:t/>
            </a:r>
            <a:endParaRPr sz="1200">
              <a:solidFill>
                <a:srgbClr val="000000"/>
              </a:solidFill>
              <a:latin typeface="Consolas"/>
              <a:ea typeface="Consolas"/>
              <a:cs typeface="Consolas"/>
              <a:sym typeface="Consolas"/>
            </a:endParaRPr>
          </a:p>
          <a:p>
            <a:pPr indent="0" lvl="0" marL="0" rtl="0" algn="l">
              <a:lnSpc>
                <a:spcPct val="100000"/>
              </a:lnSpc>
              <a:spcBef>
                <a:spcPts val="0"/>
              </a:spcBef>
              <a:spcAft>
                <a:spcPts val="0"/>
              </a:spcAft>
              <a:buNone/>
            </a:pPr>
            <a:r>
              <a:rPr lang="en" sz="1200">
                <a:solidFill>
                  <a:srgbClr val="000000"/>
                </a:solidFill>
                <a:latin typeface="Consolas"/>
                <a:ea typeface="Consolas"/>
                <a:cs typeface="Consolas"/>
                <a:sym typeface="Consolas"/>
              </a:rPr>
              <a:t>let h = compose(Math.cos, Math.abs);</a:t>
            </a:r>
            <a:endParaRPr sz="1200">
              <a:solidFill>
                <a:srgbClr val="000000"/>
              </a:solidFill>
              <a:latin typeface="Consolas"/>
              <a:ea typeface="Consolas"/>
              <a:cs typeface="Consolas"/>
              <a:sym typeface="Consolas"/>
            </a:endParaRPr>
          </a:p>
          <a:p>
            <a:pPr indent="0" lvl="0" marL="0" rtl="0" algn="l">
              <a:lnSpc>
                <a:spcPct val="100000"/>
              </a:lnSpc>
              <a:spcBef>
                <a:spcPts val="0"/>
              </a:spcBef>
              <a:spcAft>
                <a:spcPts val="0"/>
              </a:spcAft>
              <a:buNone/>
            </a:pPr>
            <a:r>
              <a:rPr lang="en" sz="1200">
                <a:solidFill>
                  <a:srgbClr val="000000"/>
                </a:solidFill>
                <a:latin typeface="Consolas"/>
                <a:ea typeface="Consolas"/>
                <a:cs typeface="Consolas"/>
                <a:sym typeface="Consolas"/>
              </a:rPr>
              <a:t>h(1);</a:t>
            </a:r>
            <a:endParaRPr sz="1200">
              <a:solidFill>
                <a:srgbClr val="000000"/>
              </a:solidFill>
              <a:latin typeface="Consolas"/>
              <a:ea typeface="Consolas"/>
              <a:cs typeface="Consolas"/>
              <a:sym typeface="Consolas"/>
            </a:endParaRPr>
          </a:p>
          <a:p>
            <a:pPr indent="0" lvl="0" marL="0" rtl="0" algn="l">
              <a:lnSpc>
                <a:spcPct val="100000"/>
              </a:lnSpc>
              <a:spcBef>
                <a:spcPts val="0"/>
              </a:spcBef>
              <a:spcAft>
                <a:spcPts val="0"/>
              </a:spcAft>
              <a:buNone/>
            </a:pPr>
            <a:r>
              <a:rPr lang="en" sz="1200">
                <a:solidFill>
                  <a:srgbClr val="000000"/>
                </a:solidFill>
                <a:latin typeface="Consolas"/>
                <a:ea typeface="Consolas"/>
                <a:cs typeface="Consolas"/>
                <a:sym typeface="Consolas"/>
              </a:rPr>
              <a:t>h(2);</a:t>
            </a:r>
            <a:endParaRPr sz="1200">
              <a:solidFill>
                <a:srgbClr val="000000"/>
              </a:solidFill>
              <a:latin typeface="Consolas"/>
              <a:ea typeface="Consolas"/>
              <a:cs typeface="Consolas"/>
              <a:sym typeface="Consolas"/>
            </a:endParaRPr>
          </a:p>
          <a:p>
            <a:pPr indent="0" lvl="0" marL="0" rtl="0" algn="l">
              <a:lnSpc>
                <a:spcPct val="100000"/>
              </a:lnSpc>
              <a:spcBef>
                <a:spcPts val="0"/>
              </a:spcBef>
              <a:spcAft>
                <a:spcPts val="0"/>
              </a:spcAft>
              <a:buNone/>
            </a:pPr>
            <a:r>
              <a:rPr lang="en" sz="1200">
                <a:solidFill>
                  <a:srgbClr val="000000"/>
                </a:solidFill>
                <a:latin typeface="Consolas"/>
                <a:ea typeface="Consolas"/>
                <a:cs typeface="Consolas"/>
                <a:sym typeface="Consolas"/>
              </a:rPr>
              <a:t>h(3);</a:t>
            </a:r>
            <a:endParaRPr sz="1200">
              <a:solidFill>
                <a:srgbClr val="000000"/>
              </a:solidFill>
              <a:latin typeface="Consolas"/>
              <a:ea typeface="Consolas"/>
              <a:cs typeface="Consolas"/>
              <a:sym typeface="Consolas"/>
            </a:endParaRPr>
          </a:p>
        </p:txBody>
      </p:sp>
      <p:sp>
        <p:nvSpPr>
          <p:cNvPr id="188" name="Google Shape;188;p30"/>
          <p:cNvSpPr/>
          <p:nvPr/>
        </p:nvSpPr>
        <p:spPr>
          <a:xfrm>
            <a:off x="3471075" y="1430500"/>
            <a:ext cx="5294400" cy="2412300"/>
          </a:xfrm>
          <a:prstGeom prst="rect">
            <a:avLst/>
          </a:prstGeom>
          <a:noFill/>
          <a:ln cap="flat" cmpd="sng" w="19050">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p30"/>
          <p:cNvSpPr txBox="1"/>
          <p:nvPr>
            <p:ph idx="4294967295" type="body"/>
          </p:nvPr>
        </p:nvSpPr>
        <p:spPr>
          <a:xfrm>
            <a:off x="311700" y="1536625"/>
            <a:ext cx="2696700" cy="833400"/>
          </a:xfrm>
          <a:prstGeom prst="rect">
            <a:avLst/>
          </a:prstGeom>
          <a:solidFill>
            <a:srgbClr val="F3F3F3"/>
          </a:solidFill>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200">
                <a:solidFill>
                  <a:srgbClr val="000000"/>
                </a:solidFill>
                <a:latin typeface="Consolas"/>
                <a:ea typeface="Consolas"/>
                <a:cs typeface="Consolas"/>
                <a:sym typeface="Consolas"/>
              </a:rPr>
              <a:t>Math.cos(Math.abs(1));</a:t>
            </a:r>
            <a:endParaRPr sz="1200">
              <a:solidFill>
                <a:srgbClr val="000000"/>
              </a:solidFill>
              <a:latin typeface="Consolas"/>
              <a:ea typeface="Consolas"/>
              <a:cs typeface="Consolas"/>
              <a:sym typeface="Consolas"/>
            </a:endParaRPr>
          </a:p>
          <a:p>
            <a:pPr indent="0" lvl="0" marL="0" rtl="0" algn="l">
              <a:lnSpc>
                <a:spcPct val="100000"/>
              </a:lnSpc>
              <a:spcBef>
                <a:spcPts val="0"/>
              </a:spcBef>
              <a:spcAft>
                <a:spcPts val="0"/>
              </a:spcAft>
              <a:buNone/>
            </a:pPr>
            <a:r>
              <a:rPr lang="en" sz="1200">
                <a:solidFill>
                  <a:srgbClr val="000000"/>
                </a:solidFill>
                <a:latin typeface="Consolas"/>
                <a:ea typeface="Consolas"/>
                <a:cs typeface="Consolas"/>
                <a:sym typeface="Consolas"/>
              </a:rPr>
              <a:t>Math.cos(Math.abs(2));</a:t>
            </a:r>
            <a:endParaRPr sz="1200">
              <a:solidFill>
                <a:srgbClr val="000000"/>
              </a:solidFill>
              <a:latin typeface="Consolas"/>
              <a:ea typeface="Consolas"/>
              <a:cs typeface="Consolas"/>
              <a:sym typeface="Consolas"/>
            </a:endParaRPr>
          </a:p>
          <a:p>
            <a:pPr indent="0" lvl="0" marL="0" rtl="0" algn="l">
              <a:lnSpc>
                <a:spcPct val="100000"/>
              </a:lnSpc>
              <a:spcBef>
                <a:spcPts val="0"/>
              </a:spcBef>
              <a:spcAft>
                <a:spcPts val="0"/>
              </a:spcAft>
              <a:buNone/>
            </a:pPr>
            <a:r>
              <a:rPr lang="en" sz="1200">
                <a:solidFill>
                  <a:srgbClr val="000000"/>
                </a:solidFill>
                <a:latin typeface="Consolas"/>
                <a:ea typeface="Consolas"/>
                <a:cs typeface="Consolas"/>
                <a:sym typeface="Consolas"/>
              </a:rPr>
              <a:t>Math.cos(Math.abs(3));</a:t>
            </a:r>
            <a:endParaRPr sz="1200">
              <a:solidFill>
                <a:srgbClr val="000000"/>
              </a:solidFill>
              <a:latin typeface="Consolas"/>
              <a:ea typeface="Consolas"/>
              <a:cs typeface="Consolas"/>
              <a:sym typeface="Consolas"/>
            </a:endParaRPr>
          </a:p>
        </p:txBody>
      </p:sp>
      <p:sp>
        <p:nvSpPr>
          <p:cNvPr id="190" name="Google Shape;190;p30"/>
          <p:cNvSpPr txBox="1"/>
          <p:nvPr/>
        </p:nvSpPr>
        <p:spPr>
          <a:xfrm>
            <a:off x="311700" y="2370025"/>
            <a:ext cx="2696700" cy="79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200"/>
              <a:t>Each line calls Math.cos and Math.abs. Can we abstract away these repeated patterns?</a:t>
            </a:r>
            <a:endParaRPr sz="1200"/>
          </a:p>
        </p:txBody>
      </p:sp>
      <p:sp>
        <p:nvSpPr>
          <p:cNvPr id="191" name="Google Shape;191;p30"/>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Example: Function Composition</a:t>
            </a:r>
            <a:endParaRPr/>
          </a:p>
        </p:txBody>
      </p:sp>
      <p:sp>
        <p:nvSpPr>
          <p:cNvPr id="192" name="Google Shape;192;p30"/>
          <p:cNvSpPr txBox="1"/>
          <p:nvPr>
            <p:ph idx="4294967295" type="body"/>
          </p:nvPr>
        </p:nvSpPr>
        <p:spPr>
          <a:xfrm>
            <a:off x="3562275" y="1924450"/>
            <a:ext cx="5105100" cy="1788000"/>
          </a:xfrm>
          <a:prstGeom prst="rect">
            <a:avLst/>
          </a:prstGeom>
          <a:solidFill>
            <a:srgbClr val="F3F3F3"/>
          </a:solidFill>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200">
                <a:solidFill>
                  <a:srgbClr val="000000"/>
                </a:solidFill>
                <a:latin typeface="Consolas"/>
                <a:ea typeface="Consolas"/>
                <a:cs typeface="Consolas"/>
                <a:sym typeface="Consolas"/>
              </a:rPr>
              <a:t>// compose&lt;A,B,C&gt;(f: (x: A) =&gt; B, g: (y: B) =&gt; C, x: A): C </a:t>
            </a:r>
            <a:endParaRPr sz="1200">
              <a:solidFill>
                <a:srgbClr val="000000"/>
              </a:solidFill>
              <a:latin typeface="Consolas"/>
              <a:ea typeface="Consolas"/>
              <a:cs typeface="Consolas"/>
              <a:sym typeface="Consolas"/>
            </a:endParaRPr>
          </a:p>
          <a:p>
            <a:pPr indent="0" lvl="0" marL="0" rtl="0" algn="l">
              <a:lnSpc>
                <a:spcPct val="100000"/>
              </a:lnSpc>
              <a:spcBef>
                <a:spcPts val="0"/>
              </a:spcBef>
              <a:spcAft>
                <a:spcPts val="0"/>
              </a:spcAft>
              <a:buNone/>
            </a:pPr>
            <a:r>
              <a:rPr lang="en" sz="1200">
                <a:solidFill>
                  <a:srgbClr val="000000"/>
                </a:solidFill>
                <a:latin typeface="Consolas"/>
                <a:ea typeface="Consolas"/>
                <a:cs typeface="Consolas"/>
                <a:sym typeface="Consolas"/>
              </a:rPr>
              <a:t>function compose(f, g, x) {</a:t>
            </a:r>
            <a:endParaRPr sz="1200">
              <a:solidFill>
                <a:srgbClr val="000000"/>
              </a:solidFill>
              <a:latin typeface="Consolas"/>
              <a:ea typeface="Consolas"/>
              <a:cs typeface="Consolas"/>
              <a:sym typeface="Consolas"/>
            </a:endParaRPr>
          </a:p>
          <a:p>
            <a:pPr indent="0" lvl="0" marL="0" rtl="0" algn="l">
              <a:lnSpc>
                <a:spcPct val="100000"/>
              </a:lnSpc>
              <a:spcBef>
                <a:spcPts val="0"/>
              </a:spcBef>
              <a:spcAft>
                <a:spcPts val="0"/>
              </a:spcAft>
              <a:buNone/>
            </a:pPr>
            <a:r>
              <a:rPr lang="en" sz="1200">
                <a:solidFill>
                  <a:srgbClr val="000000"/>
                </a:solidFill>
                <a:latin typeface="Consolas"/>
                <a:ea typeface="Consolas"/>
                <a:cs typeface="Consolas"/>
                <a:sym typeface="Consolas"/>
              </a:rPr>
              <a:t>  let y = f(x);</a:t>
            </a:r>
            <a:endParaRPr sz="1200">
              <a:solidFill>
                <a:srgbClr val="000000"/>
              </a:solidFill>
              <a:latin typeface="Consolas"/>
              <a:ea typeface="Consolas"/>
              <a:cs typeface="Consolas"/>
              <a:sym typeface="Consolas"/>
            </a:endParaRPr>
          </a:p>
          <a:p>
            <a:pPr indent="0" lvl="0" marL="0" rtl="0" algn="l">
              <a:lnSpc>
                <a:spcPct val="100000"/>
              </a:lnSpc>
              <a:spcBef>
                <a:spcPts val="0"/>
              </a:spcBef>
              <a:spcAft>
                <a:spcPts val="0"/>
              </a:spcAft>
              <a:buNone/>
            </a:pPr>
            <a:r>
              <a:rPr lang="en" sz="1200">
                <a:solidFill>
                  <a:srgbClr val="000000"/>
                </a:solidFill>
                <a:latin typeface="Consolas"/>
                <a:ea typeface="Consolas"/>
                <a:cs typeface="Consolas"/>
                <a:sym typeface="Consolas"/>
              </a:rPr>
              <a:t>  return g(y);</a:t>
            </a:r>
            <a:endParaRPr sz="1200">
              <a:solidFill>
                <a:srgbClr val="000000"/>
              </a:solidFill>
              <a:latin typeface="Consolas"/>
              <a:ea typeface="Consolas"/>
              <a:cs typeface="Consolas"/>
              <a:sym typeface="Consolas"/>
            </a:endParaRPr>
          </a:p>
          <a:p>
            <a:pPr indent="0" lvl="0" marL="0" rtl="0" algn="l">
              <a:lnSpc>
                <a:spcPct val="100000"/>
              </a:lnSpc>
              <a:spcBef>
                <a:spcPts val="0"/>
              </a:spcBef>
              <a:spcAft>
                <a:spcPts val="0"/>
              </a:spcAft>
              <a:buNone/>
            </a:pPr>
            <a:r>
              <a:rPr lang="en" sz="1200">
                <a:solidFill>
                  <a:srgbClr val="000000"/>
                </a:solidFill>
                <a:latin typeface="Consolas"/>
                <a:ea typeface="Consolas"/>
                <a:cs typeface="Consolas"/>
                <a:sym typeface="Consolas"/>
              </a:rPr>
              <a:t>}</a:t>
            </a:r>
            <a:endParaRPr sz="1200">
              <a:solidFill>
                <a:srgbClr val="000000"/>
              </a:solidFill>
              <a:latin typeface="Consolas"/>
              <a:ea typeface="Consolas"/>
              <a:cs typeface="Consolas"/>
              <a:sym typeface="Consolas"/>
            </a:endParaRPr>
          </a:p>
          <a:p>
            <a:pPr indent="0" lvl="0" marL="0" rtl="0" algn="l">
              <a:lnSpc>
                <a:spcPct val="100000"/>
              </a:lnSpc>
              <a:spcBef>
                <a:spcPts val="0"/>
              </a:spcBef>
              <a:spcAft>
                <a:spcPts val="0"/>
              </a:spcAft>
              <a:buNone/>
            </a:pPr>
            <a:r>
              <a:t/>
            </a:r>
            <a:endParaRPr sz="1200">
              <a:solidFill>
                <a:srgbClr val="000000"/>
              </a:solidFill>
              <a:latin typeface="Consolas"/>
              <a:ea typeface="Consolas"/>
              <a:cs typeface="Consolas"/>
              <a:sym typeface="Consolas"/>
            </a:endParaRPr>
          </a:p>
          <a:p>
            <a:pPr indent="0" lvl="0" marL="0" rtl="0" algn="l">
              <a:lnSpc>
                <a:spcPct val="100000"/>
              </a:lnSpc>
              <a:spcBef>
                <a:spcPts val="0"/>
              </a:spcBef>
              <a:spcAft>
                <a:spcPts val="0"/>
              </a:spcAft>
              <a:buNone/>
            </a:pPr>
            <a:r>
              <a:rPr lang="en" sz="1200">
                <a:solidFill>
                  <a:srgbClr val="000000"/>
                </a:solidFill>
                <a:latin typeface="Consolas"/>
                <a:ea typeface="Consolas"/>
                <a:cs typeface="Consolas"/>
                <a:sym typeface="Consolas"/>
              </a:rPr>
              <a:t>compose(Math.cos, Math.abs, 1);</a:t>
            </a:r>
            <a:endParaRPr sz="1200">
              <a:solidFill>
                <a:srgbClr val="000000"/>
              </a:solidFill>
              <a:latin typeface="Consolas"/>
              <a:ea typeface="Consolas"/>
              <a:cs typeface="Consolas"/>
              <a:sym typeface="Consolas"/>
            </a:endParaRPr>
          </a:p>
          <a:p>
            <a:pPr indent="0" lvl="0" marL="0" rtl="0" algn="l">
              <a:lnSpc>
                <a:spcPct val="100000"/>
              </a:lnSpc>
              <a:spcBef>
                <a:spcPts val="0"/>
              </a:spcBef>
              <a:spcAft>
                <a:spcPts val="0"/>
              </a:spcAft>
              <a:buNone/>
            </a:pPr>
            <a:r>
              <a:rPr lang="en" sz="1200">
                <a:solidFill>
                  <a:srgbClr val="000000"/>
                </a:solidFill>
                <a:latin typeface="Consolas"/>
                <a:ea typeface="Consolas"/>
                <a:cs typeface="Consolas"/>
                <a:sym typeface="Consolas"/>
              </a:rPr>
              <a:t>compose(Math.cos, Math.abs, 2);</a:t>
            </a:r>
            <a:endParaRPr sz="1200">
              <a:solidFill>
                <a:srgbClr val="000000"/>
              </a:solidFill>
              <a:latin typeface="Consolas"/>
              <a:ea typeface="Consolas"/>
              <a:cs typeface="Consolas"/>
              <a:sym typeface="Consolas"/>
            </a:endParaRPr>
          </a:p>
          <a:p>
            <a:pPr indent="0" lvl="0" marL="0" rtl="0" algn="l">
              <a:lnSpc>
                <a:spcPct val="100000"/>
              </a:lnSpc>
              <a:spcBef>
                <a:spcPts val="0"/>
              </a:spcBef>
              <a:spcAft>
                <a:spcPts val="0"/>
              </a:spcAft>
              <a:buNone/>
            </a:pPr>
            <a:r>
              <a:rPr lang="en" sz="1200">
                <a:solidFill>
                  <a:srgbClr val="000000"/>
                </a:solidFill>
                <a:latin typeface="Consolas"/>
                <a:ea typeface="Consolas"/>
                <a:cs typeface="Consolas"/>
                <a:sym typeface="Consolas"/>
              </a:rPr>
              <a:t>compose(Math.cos, Math.abs, 3);</a:t>
            </a:r>
            <a:endParaRPr sz="1200">
              <a:solidFill>
                <a:srgbClr val="000000"/>
              </a:solidFill>
              <a:latin typeface="Consolas"/>
              <a:ea typeface="Consolas"/>
              <a:cs typeface="Consolas"/>
              <a:sym typeface="Consolas"/>
            </a:endParaRPr>
          </a:p>
        </p:txBody>
      </p:sp>
      <p:sp>
        <p:nvSpPr>
          <p:cNvPr id="193" name="Google Shape;193;p30"/>
          <p:cNvSpPr txBox="1"/>
          <p:nvPr/>
        </p:nvSpPr>
        <p:spPr>
          <a:xfrm>
            <a:off x="3591600" y="1536625"/>
            <a:ext cx="5075700" cy="34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200"/>
              <a:t>Take 1: Using a higher-order function to compose two functions.</a:t>
            </a:r>
            <a:endParaRPr b="1" sz="1200"/>
          </a:p>
        </p:txBody>
      </p:sp>
      <p:sp>
        <p:nvSpPr>
          <p:cNvPr id="194" name="Google Shape;194;p30"/>
          <p:cNvSpPr txBox="1"/>
          <p:nvPr/>
        </p:nvSpPr>
        <p:spPr>
          <a:xfrm>
            <a:off x="6445575" y="3025225"/>
            <a:ext cx="2123400" cy="603000"/>
          </a:xfrm>
          <a:prstGeom prst="rect">
            <a:avLst/>
          </a:prstGeom>
          <a:solidFill>
            <a:srgbClr val="FFFF00"/>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000"/>
              <a:t>This is still very repetitive. In fact, each line of code is actually longer!</a:t>
            </a:r>
            <a:endParaRPr sz="1000"/>
          </a:p>
        </p:txBody>
      </p:sp>
      <p:sp>
        <p:nvSpPr>
          <p:cNvPr id="195" name="Google Shape;195;p30"/>
          <p:cNvSpPr txBox="1"/>
          <p:nvPr/>
        </p:nvSpPr>
        <p:spPr>
          <a:xfrm>
            <a:off x="1304575" y="3994425"/>
            <a:ext cx="5075700" cy="34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200"/>
              <a:t>Take 2: Using a HOF and nested functions.</a:t>
            </a:r>
            <a:endParaRPr b="1" sz="1200"/>
          </a:p>
        </p:txBody>
      </p:sp>
      <p:sp>
        <p:nvSpPr>
          <p:cNvPr id="196" name="Google Shape;196;p30"/>
          <p:cNvSpPr txBox="1"/>
          <p:nvPr/>
        </p:nvSpPr>
        <p:spPr>
          <a:xfrm>
            <a:off x="4982500" y="5991175"/>
            <a:ext cx="2123400" cy="603000"/>
          </a:xfrm>
          <a:prstGeom prst="rect">
            <a:avLst/>
          </a:prstGeom>
          <a:solidFill>
            <a:srgbClr val="FFFF00"/>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000"/>
              <a:t>Note that compose returns a new function.</a:t>
            </a:r>
            <a:endParaRPr sz="10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9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86"/>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8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0" name="Shape 200"/>
        <p:cNvGrpSpPr/>
        <p:nvPr/>
      </p:nvGrpSpPr>
      <p:grpSpPr>
        <a:xfrm>
          <a:off x="0" y="0"/>
          <a:ext cx="0" cy="0"/>
          <a:chOff x="0" y="0"/>
          <a:chExt cx="0" cy="0"/>
        </a:xfrm>
      </p:grpSpPr>
      <p:sp>
        <p:nvSpPr>
          <p:cNvPr id="201" name="Google Shape;201;p31"/>
          <p:cNvSpPr txBox="1"/>
          <p:nvPr>
            <p:ph idx="4294967295" type="body"/>
          </p:nvPr>
        </p:nvSpPr>
        <p:spPr>
          <a:xfrm>
            <a:off x="3763925" y="4428775"/>
            <a:ext cx="4485600" cy="1745400"/>
          </a:xfrm>
          <a:prstGeom prst="rect">
            <a:avLst/>
          </a:prstGeom>
          <a:solidFill>
            <a:srgbClr val="D9D9D9"/>
          </a:solidFill>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000"/>
              <a:t>Solution using reduce</a:t>
            </a:r>
            <a:endParaRPr b="1" sz="1000"/>
          </a:p>
          <a:p>
            <a:pPr indent="0" lvl="0" marL="0" rtl="0" algn="l">
              <a:lnSpc>
                <a:spcPct val="100000"/>
              </a:lnSpc>
              <a:spcBef>
                <a:spcPts val="0"/>
              </a:spcBef>
              <a:spcAft>
                <a:spcPts val="0"/>
              </a:spcAft>
              <a:buNone/>
            </a:pPr>
            <a:r>
              <a:rPr lang="en" sz="1000">
                <a:latin typeface="Consolas"/>
                <a:ea typeface="Consolas"/>
                <a:cs typeface="Consolas"/>
                <a:sym typeface="Consolas"/>
              </a:rPr>
              <a:t>function maxF(funs, x) {</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return funs</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.reduce(function(y, f) { </a:t>
            </a:r>
            <a:r>
              <a:rPr b="1" lang="en" sz="1000">
                <a:solidFill>
                  <a:srgbClr val="FF0000"/>
                </a:solidFill>
                <a:latin typeface="Consolas"/>
                <a:ea typeface="Consolas"/>
                <a:cs typeface="Consolas"/>
                <a:sym typeface="Consolas"/>
              </a:rPr>
              <a:t>???</a:t>
            </a:r>
            <a:r>
              <a:rPr lang="en" sz="1000">
                <a:latin typeface="Consolas"/>
                <a:ea typeface="Consolas"/>
                <a:cs typeface="Consolas"/>
                <a:sym typeface="Consolas"/>
              </a:rPr>
              <a:t> }, </a:t>
            </a:r>
            <a:r>
              <a:rPr b="1" lang="en" sz="1000">
                <a:solidFill>
                  <a:srgbClr val="FF0000"/>
                </a:solidFill>
                <a:latin typeface="Consolas"/>
                <a:ea typeface="Consolas"/>
                <a:cs typeface="Consolas"/>
                <a:sym typeface="Consolas"/>
              </a:rPr>
              <a:t>???</a:t>
            </a:r>
            <a:r>
              <a:rPr lang="en" sz="1000">
                <a:latin typeface="Consolas"/>
                <a:ea typeface="Consolas"/>
                <a:cs typeface="Consolas"/>
                <a:sym typeface="Consolas"/>
              </a:rPr>
              <a:t>);</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a:t>
            </a:r>
            <a:endParaRPr sz="1000">
              <a:latin typeface="Consolas"/>
              <a:ea typeface="Consolas"/>
              <a:cs typeface="Consolas"/>
              <a:sym typeface="Consolas"/>
            </a:endParaRPr>
          </a:p>
          <a:p>
            <a:pPr indent="0" lvl="0" marL="0" rtl="0" algn="l">
              <a:lnSpc>
                <a:spcPct val="100000"/>
              </a:lnSpc>
              <a:spcBef>
                <a:spcPts val="0"/>
              </a:spcBef>
              <a:spcAft>
                <a:spcPts val="0"/>
              </a:spcAft>
              <a:buNone/>
            </a:pPr>
            <a:r>
              <a:t/>
            </a:r>
            <a:endParaRPr sz="1000">
              <a:latin typeface="Consolas"/>
              <a:ea typeface="Consolas"/>
              <a:cs typeface="Consolas"/>
              <a:sym typeface="Consolas"/>
            </a:endParaRPr>
          </a:p>
          <a:p>
            <a:pPr indent="0" lvl="0" marL="0" rtl="0" algn="l">
              <a:lnSpc>
                <a:spcPct val="100000"/>
              </a:lnSpc>
              <a:spcBef>
                <a:spcPts val="0"/>
              </a:spcBef>
              <a:spcAft>
                <a:spcPts val="0"/>
              </a:spcAft>
              <a:buNone/>
            </a:pPr>
            <a:r>
              <a:t/>
            </a:r>
            <a:endParaRPr sz="1000"/>
          </a:p>
        </p:txBody>
      </p:sp>
      <p:sp>
        <p:nvSpPr>
          <p:cNvPr id="202" name="Google Shape;202;p31"/>
          <p:cNvSpPr txBox="1"/>
          <p:nvPr>
            <p:ph idx="4294967295" type="body"/>
          </p:nvPr>
        </p:nvSpPr>
        <p:spPr>
          <a:xfrm>
            <a:off x="311700" y="4428775"/>
            <a:ext cx="3352800" cy="1745400"/>
          </a:xfrm>
          <a:prstGeom prst="rect">
            <a:avLst/>
          </a:prstGeom>
          <a:solidFill>
            <a:srgbClr val="F3F3F3"/>
          </a:solidFill>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000"/>
              <a:t>Solution using iteration</a:t>
            </a:r>
            <a:endParaRPr b="1" sz="1000"/>
          </a:p>
          <a:p>
            <a:pPr indent="0" lvl="0" marL="0" rtl="0" algn="l">
              <a:lnSpc>
                <a:spcPct val="100000"/>
              </a:lnSpc>
              <a:spcBef>
                <a:spcPts val="0"/>
              </a:spcBef>
              <a:spcAft>
                <a:spcPts val="0"/>
              </a:spcAft>
              <a:buNone/>
            </a:pPr>
            <a:r>
              <a:rPr lang="en" sz="1000">
                <a:latin typeface="Consolas"/>
                <a:ea typeface="Consolas"/>
                <a:cs typeface="Consolas"/>
                <a:sym typeface="Consolas"/>
              </a:rPr>
              <a:t>function maxF(funs, x) {</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let y = </a:t>
            </a:r>
            <a:r>
              <a:rPr b="1" lang="en" sz="1000">
                <a:solidFill>
                  <a:srgbClr val="FF0000"/>
                </a:solidFill>
                <a:latin typeface="Consolas"/>
                <a:ea typeface="Consolas"/>
                <a:cs typeface="Consolas"/>
                <a:sym typeface="Consolas"/>
              </a:rPr>
              <a:t>???</a:t>
            </a:r>
            <a:r>
              <a:rPr lang="en" sz="1000">
                <a:latin typeface="Consolas"/>
                <a:ea typeface="Consolas"/>
                <a:cs typeface="Consolas"/>
                <a:sym typeface="Consolas"/>
              </a:rPr>
              <a:t>;</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a:t>
            </a:r>
            <a:r>
              <a:rPr b="1" lang="en" sz="1000">
                <a:solidFill>
                  <a:srgbClr val="FF0000"/>
                </a:solidFill>
                <a:latin typeface="Consolas"/>
                <a:ea typeface="Consolas"/>
                <a:cs typeface="Consolas"/>
                <a:sym typeface="Consolas"/>
              </a:rPr>
              <a:t>???</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return y;</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a:t>
            </a:r>
            <a:endParaRPr sz="1000">
              <a:latin typeface="Consolas"/>
              <a:ea typeface="Consolas"/>
              <a:cs typeface="Consolas"/>
              <a:sym typeface="Consolas"/>
            </a:endParaRPr>
          </a:p>
        </p:txBody>
      </p:sp>
      <p:sp>
        <p:nvSpPr>
          <p:cNvPr id="203" name="Google Shape;203;p31"/>
          <p:cNvSpPr txBox="1"/>
          <p:nvPr>
            <p:ph idx="4294967295" type="body"/>
          </p:nvPr>
        </p:nvSpPr>
        <p:spPr>
          <a:xfrm>
            <a:off x="311700" y="1079425"/>
            <a:ext cx="8520600" cy="29790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200">
                <a:solidFill>
                  <a:srgbClr val="434343"/>
                </a:solidFill>
              </a:rPr>
              <a:t>Problem Statement:</a:t>
            </a:r>
            <a:r>
              <a:rPr lang="en" sz="1200">
                <a:solidFill>
                  <a:srgbClr val="434343"/>
                </a:solidFill>
              </a:rPr>
              <a:t> </a:t>
            </a:r>
            <a:r>
              <a:rPr lang="en" sz="1200">
                <a:solidFill>
                  <a:srgbClr val="434343"/>
                </a:solidFill>
              </a:rPr>
              <a:t>Write a function that consumes an accepts a non-empty array of number-to-number functions and a number </a:t>
            </a:r>
            <a:r>
              <a:rPr i="1" lang="en" sz="1200">
                <a:solidFill>
                  <a:srgbClr val="434343"/>
                </a:solidFill>
              </a:rPr>
              <a:t>x</a:t>
            </a:r>
            <a:r>
              <a:rPr lang="en" sz="1200">
                <a:solidFill>
                  <a:srgbClr val="434343"/>
                </a:solidFill>
              </a:rPr>
              <a:t>. The function should produce</a:t>
            </a:r>
            <a:r>
              <a:rPr lang="en" sz="1200">
                <a:solidFill>
                  <a:srgbClr val="434343"/>
                </a:solidFill>
              </a:rPr>
              <a:t> produce the maximum value produced by any function in the array when applied to the argument x.</a:t>
            </a:r>
            <a:endParaRPr sz="1200">
              <a:solidFill>
                <a:srgbClr val="434343"/>
              </a:solidFill>
            </a:endParaRPr>
          </a:p>
          <a:p>
            <a:pPr indent="0" lvl="0" marL="0" rtl="0" algn="l">
              <a:lnSpc>
                <a:spcPct val="100000"/>
              </a:lnSpc>
              <a:spcBef>
                <a:spcPts val="0"/>
              </a:spcBef>
              <a:spcAft>
                <a:spcPts val="0"/>
              </a:spcAft>
              <a:buNone/>
            </a:pPr>
            <a:r>
              <a:t/>
            </a:r>
            <a:endParaRPr sz="1200">
              <a:solidFill>
                <a:srgbClr val="434343"/>
              </a:solidFill>
            </a:endParaRPr>
          </a:p>
          <a:p>
            <a:pPr indent="0" lvl="0" marL="0" rtl="0" algn="l">
              <a:lnSpc>
                <a:spcPct val="100000"/>
              </a:lnSpc>
              <a:spcBef>
                <a:spcPts val="0"/>
              </a:spcBef>
              <a:spcAft>
                <a:spcPts val="0"/>
              </a:spcAft>
              <a:buNone/>
            </a:pPr>
            <a:r>
              <a:rPr b="1" lang="en" sz="1200">
                <a:solidFill>
                  <a:srgbClr val="434343"/>
                </a:solidFill>
              </a:rPr>
              <a:t>Type Signature:</a:t>
            </a:r>
            <a:endParaRPr b="1" sz="1200">
              <a:solidFill>
                <a:srgbClr val="434343"/>
              </a:solidFill>
            </a:endParaRPr>
          </a:p>
          <a:p>
            <a:pPr indent="0" lvl="0" marL="0" rtl="0" algn="l">
              <a:lnSpc>
                <a:spcPct val="100000"/>
              </a:lnSpc>
              <a:spcBef>
                <a:spcPts val="0"/>
              </a:spcBef>
              <a:spcAft>
                <a:spcPts val="0"/>
              </a:spcAft>
              <a:buNone/>
            </a:pPr>
            <a:r>
              <a:rPr lang="en" sz="1200">
                <a:solidFill>
                  <a:srgbClr val="434343"/>
                </a:solidFill>
                <a:latin typeface="Consolas"/>
                <a:ea typeface="Consolas"/>
                <a:cs typeface="Consolas"/>
                <a:sym typeface="Consolas"/>
              </a:rPr>
              <a:t>maxF(funs: ((x: number) =&gt; number)[], x: number): number</a:t>
            </a:r>
            <a:endParaRPr sz="1200">
              <a:solidFill>
                <a:srgbClr val="434343"/>
              </a:solidFill>
              <a:latin typeface="Consolas"/>
              <a:ea typeface="Consolas"/>
              <a:cs typeface="Consolas"/>
              <a:sym typeface="Consolas"/>
            </a:endParaRPr>
          </a:p>
          <a:p>
            <a:pPr indent="0" lvl="0" marL="0" rtl="0" algn="l">
              <a:lnSpc>
                <a:spcPct val="100000"/>
              </a:lnSpc>
              <a:spcBef>
                <a:spcPts val="0"/>
              </a:spcBef>
              <a:spcAft>
                <a:spcPts val="0"/>
              </a:spcAft>
              <a:buNone/>
            </a:pPr>
            <a:r>
              <a:t/>
            </a:r>
            <a:endParaRPr sz="1200">
              <a:solidFill>
                <a:srgbClr val="434343"/>
              </a:solidFill>
              <a:latin typeface="Consolas"/>
              <a:ea typeface="Consolas"/>
              <a:cs typeface="Consolas"/>
              <a:sym typeface="Consolas"/>
            </a:endParaRPr>
          </a:p>
          <a:p>
            <a:pPr indent="0" lvl="0" marL="0" rtl="0" algn="l">
              <a:lnSpc>
                <a:spcPct val="100000"/>
              </a:lnSpc>
              <a:spcBef>
                <a:spcPts val="0"/>
              </a:spcBef>
              <a:spcAft>
                <a:spcPts val="0"/>
              </a:spcAft>
              <a:buNone/>
            </a:pPr>
            <a:r>
              <a:rPr b="1" lang="en" sz="1200">
                <a:solidFill>
                  <a:srgbClr val="434343"/>
                </a:solidFill>
              </a:rPr>
              <a:t>Examples:</a:t>
            </a:r>
            <a:endParaRPr b="1" sz="1200">
              <a:solidFill>
                <a:srgbClr val="434343"/>
              </a:solidFill>
            </a:endParaRPr>
          </a:p>
          <a:p>
            <a:pPr indent="0" lvl="0" marL="0" rtl="0" algn="l">
              <a:lnSpc>
                <a:spcPct val="114000"/>
              </a:lnSpc>
              <a:spcBef>
                <a:spcPts val="0"/>
              </a:spcBef>
              <a:spcAft>
                <a:spcPts val="0"/>
              </a:spcAft>
              <a:buNone/>
            </a:pPr>
            <a:r>
              <a:rPr lang="en" sz="1200">
                <a:latin typeface="Consolas"/>
                <a:ea typeface="Consolas"/>
                <a:cs typeface="Consolas"/>
                <a:sym typeface="Consolas"/>
              </a:rPr>
              <a:t>let funs = [function (x) { if (x % 2 === 0) { return 100; } else { return 0; } },</a:t>
            </a:r>
            <a:endParaRPr sz="1200">
              <a:latin typeface="Consolas"/>
              <a:ea typeface="Consolas"/>
              <a:cs typeface="Consolas"/>
              <a:sym typeface="Consolas"/>
            </a:endParaRPr>
          </a:p>
          <a:p>
            <a:pPr indent="0" lvl="0" marL="0" rtl="0" algn="l">
              <a:lnSpc>
                <a:spcPct val="114000"/>
              </a:lnSpc>
              <a:spcBef>
                <a:spcPts val="0"/>
              </a:spcBef>
              <a:spcAft>
                <a:spcPts val="0"/>
              </a:spcAft>
              <a:buNone/>
            </a:pPr>
            <a:r>
              <a:rPr lang="en" sz="1200">
                <a:latin typeface="Consolas"/>
                <a:ea typeface="Consolas"/>
                <a:cs typeface="Consolas"/>
                <a:sym typeface="Consolas"/>
              </a:rPr>
              <a:t>            function (x) { if (x % 2 === 1) { return 200; } else { return 0; } },</a:t>
            </a:r>
            <a:endParaRPr sz="1200">
              <a:latin typeface="Consolas"/>
              <a:ea typeface="Consolas"/>
              <a:cs typeface="Consolas"/>
              <a:sym typeface="Consolas"/>
            </a:endParaRPr>
          </a:p>
          <a:p>
            <a:pPr indent="0" lvl="0" marL="0" rtl="0" algn="l">
              <a:lnSpc>
                <a:spcPct val="114000"/>
              </a:lnSpc>
              <a:spcBef>
                <a:spcPts val="0"/>
              </a:spcBef>
              <a:spcAft>
                <a:spcPts val="0"/>
              </a:spcAft>
              <a:buNone/>
            </a:pPr>
            <a:r>
              <a:rPr lang="en" sz="1200">
                <a:latin typeface="Consolas"/>
                <a:ea typeface="Consolas"/>
                <a:cs typeface="Consolas"/>
                <a:sym typeface="Consolas"/>
              </a:rPr>
              <a:t>            function (x) { if (x &lt; 0)     { return 300; } else { return 0; } }];</a:t>
            </a:r>
            <a:endParaRPr sz="1200">
              <a:latin typeface="Consolas"/>
              <a:ea typeface="Consolas"/>
              <a:cs typeface="Consolas"/>
              <a:sym typeface="Consolas"/>
            </a:endParaRPr>
          </a:p>
          <a:p>
            <a:pPr indent="0" lvl="0" marL="0" rtl="0" algn="l">
              <a:lnSpc>
                <a:spcPct val="114000"/>
              </a:lnSpc>
              <a:spcBef>
                <a:spcPts val="0"/>
              </a:spcBef>
              <a:spcAft>
                <a:spcPts val="0"/>
              </a:spcAft>
              <a:buNone/>
            </a:pPr>
            <a:r>
              <a:rPr lang="en" sz="1200">
                <a:latin typeface="Consolas"/>
                <a:ea typeface="Consolas"/>
                <a:cs typeface="Consolas"/>
                <a:sym typeface="Consolas"/>
              </a:rPr>
              <a:t>maxF(funs, 0) // produces 100, which is the result of the 1st function</a:t>
            </a:r>
            <a:endParaRPr sz="1200">
              <a:latin typeface="Consolas"/>
              <a:ea typeface="Consolas"/>
              <a:cs typeface="Consolas"/>
              <a:sym typeface="Consolas"/>
            </a:endParaRPr>
          </a:p>
          <a:p>
            <a:pPr indent="0" lvl="0" marL="0" rtl="0" algn="l">
              <a:lnSpc>
                <a:spcPct val="114000"/>
              </a:lnSpc>
              <a:spcBef>
                <a:spcPts val="0"/>
              </a:spcBef>
              <a:spcAft>
                <a:spcPts val="0"/>
              </a:spcAft>
              <a:buNone/>
            </a:pPr>
            <a:r>
              <a:rPr lang="en" sz="1200">
                <a:latin typeface="Consolas"/>
                <a:ea typeface="Consolas"/>
                <a:cs typeface="Consolas"/>
                <a:sym typeface="Consolas"/>
              </a:rPr>
              <a:t>maxF(funs, -1) // produces 300, which is the result of the 3rd function</a:t>
            </a:r>
            <a:endParaRPr sz="1200">
              <a:latin typeface="Consolas"/>
              <a:ea typeface="Consolas"/>
              <a:cs typeface="Consolas"/>
              <a:sym typeface="Consolas"/>
            </a:endParaRPr>
          </a:p>
          <a:p>
            <a:pPr indent="0" lvl="0" marL="0" rtl="0" algn="l">
              <a:lnSpc>
                <a:spcPct val="114000"/>
              </a:lnSpc>
              <a:spcBef>
                <a:spcPts val="0"/>
              </a:spcBef>
              <a:spcAft>
                <a:spcPts val="0"/>
              </a:spcAft>
              <a:buNone/>
            </a:pPr>
            <a:r>
              <a:rPr lang="en" sz="1200">
                <a:latin typeface="Consolas"/>
                <a:ea typeface="Consolas"/>
                <a:cs typeface="Consolas"/>
                <a:sym typeface="Consolas"/>
              </a:rPr>
              <a:t>maxF(funs, 1) // produces 200, which is the result of the 2nd function</a:t>
            </a:r>
            <a:endParaRPr sz="1200" u="sng">
              <a:solidFill>
                <a:srgbClr val="434343"/>
              </a:solidFill>
            </a:endParaRPr>
          </a:p>
        </p:txBody>
      </p:sp>
      <p:sp>
        <p:nvSpPr>
          <p:cNvPr id="204" name="Google Shape;204;p31"/>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Function Maximum</a:t>
            </a:r>
            <a:endParaRPr/>
          </a:p>
        </p:txBody>
      </p:sp>
      <p:sp>
        <p:nvSpPr>
          <p:cNvPr id="205" name="Google Shape;205;p31"/>
          <p:cNvSpPr txBox="1"/>
          <p:nvPr>
            <p:ph idx="4294967295" type="body"/>
          </p:nvPr>
        </p:nvSpPr>
        <p:spPr>
          <a:xfrm>
            <a:off x="311700" y="4428775"/>
            <a:ext cx="3352800" cy="1745400"/>
          </a:xfrm>
          <a:prstGeom prst="rect">
            <a:avLst/>
          </a:prstGeom>
          <a:solidFill>
            <a:srgbClr val="F3F3F3"/>
          </a:solidFill>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000"/>
              <a:t>Solution using iteration</a:t>
            </a:r>
            <a:endParaRPr b="1" sz="1000"/>
          </a:p>
          <a:p>
            <a:pPr indent="0" lvl="0" marL="0" rtl="0" algn="l">
              <a:lnSpc>
                <a:spcPct val="100000"/>
              </a:lnSpc>
              <a:spcBef>
                <a:spcPts val="0"/>
              </a:spcBef>
              <a:spcAft>
                <a:spcPts val="0"/>
              </a:spcAft>
              <a:buNone/>
            </a:pPr>
            <a:r>
              <a:rPr lang="en" sz="1000">
                <a:latin typeface="Consolas"/>
                <a:ea typeface="Consolas"/>
                <a:cs typeface="Consolas"/>
                <a:sym typeface="Consolas"/>
              </a:rPr>
              <a:t>function maxF(funs, x) {</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let y = </a:t>
            </a:r>
            <a:r>
              <a:rPr lang="en" sz="1000">
                <a:latin typeface="Consolas"/>
                <a:ea typeface="Consolas"/>
                <a:cs typeface="Consolas"/>
                <a:sym typeface="Consolas"/>
              </a:rPr>
              <a:t>funs</a:t>
            </a:r>
            <a:r>
              <a:rPr lang="en" sz="1000">
                <a:latin typeface="Consolas"/>
                <a:ea typeface="Consolas"/>
                <a:cs typeface="Consolas"/>
                <a:sym typeface="Consolas"/>
              </a:rPr>
              <a:t>[0](x);</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for (let i = 1; i &lt; </a:t>
            </a:r>
            <a:r>
              <a:rPr lang="en" sz="1000">
                <a:latin typeface="Consolas"/>
                <a:ea typeface="Consolas"/>
                <a:cs typeface="Consolas"/>
                <a:sym typeface="Consolas"/>
              </a:rPr>
              <a:t>funs</a:t>
            </a:r>
            <a:r>
              <a:rPr lang="en" sz="1000">
                <a:latin typeface="Consolas"/>
                <a:ea typeface="Consolas"/>
                <a:cs typeface="Consolas"/>
                <a:sym typeface="Consolas"/>
              </a:rPr>
              <a:t>.length; ++i) {</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y = Math.max(y, fns[i](x));</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return y;</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a:t>
            </a:r>
            <a:endParaRPr sz="1000">
              <a:latin typeface="Consolas"/>
              <a:ea typeface="Consolas"/>
              <a:cs typeface="Consolas"/>
              <a:sym typeface="Consolas"/>
            </a:endParaRPr>
          </a:p>
        </p:txBody>
      </p:sp>
      <p:sp>
        <p:nvSpPr>
          <p:cNvPr id="206" name="Google Shape;206;p31"/>
          <p:cNvSpPr txBox="1"/>
          <p:nvPr/>
        </p:nvSpPr>
        <p:spPr>
          <a:xfrm>
            <a:off x="311700" y="6255000"/>
            <a:ext cx="2163300" cy="474900"/>
          </a:xfrm>
          <a:prstGeom prst="rect">
            <a:avLst/>
          </a:prstGeom>
          <a:solidFill>
            <a:srgbClr val="FFFF00"/>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000"/>
              <a:t>Note that both solutions assume that the funs.length &gt; 0. </a:t>
            </a:r>
            <a:endParaRPr sz="1000"/>
          </a:p>
        </p:txBody>
      </p:sp>
      <p:sp>
        <p:nvSpPr>
          <p:cNvPr id="207" name="Google Shape;207;p31"/>
          <p:cNvSpPr txBox="1"/>
          <p:nvPr/>
        </p:nvSpPr>
        <p:spPr>
          <a:xfrm>
            <a:off x="5431225" y="5342150"/>
            <a:ext cx="2748900" cy="763500"/>
          </a:xfrm>
          <a:prstGeom prst="rect">
            <a:avLst/>
          </a:prstGeom>
          <a:solidFill>
            <a:srgbClr val="FFFF00"/>
          </a:solidFill>
          <a:ln>
            <a:noFill/>
          </a:ln>
        </p:spPr>
        <p:txBody>
          <a:bodyPr anchorCtr="0" anchor="t" bIns="91425" lIns="91425" spcFirstLastPara="1" rIns="91425" wrap="square" tIns="91425">
            <a:noAutofit/>
          </a:bodyPr>
          <a:lstStyle/>
          <a:p>
            <a:pPr indent="-292100" lvl="0" marL="457200" rtl="0" algn="l">
              <a:spcBef>
                <a:spcPts val="0"/>
              </a:spcBef>
              <a:spcAft>
                <a:spcPts val="0"/>
              </a:spcAft>
              <a:buSzPts val="1000"/>
              <a:buAutoNum type="arabicPeriod"/>
            </a:pPr>
            <a:r>
              <a:rPr lang="en" sz="1000"/>
              <a:t>Note that the type of </a:t>
            </a:r>
            <a:r>
              <a:rPr lang="en" sz="1000">
                <a:latin typeface="Consolas"/>
                <a:ea typeface="Consolas"/>
                <a:cs typeface="Consolas"/>
                <a:sym typeface="Consolas"/>
              </a:rPr>
              <a:t>f </a:t>
            </a:r>
            <a:r>
              <a:rPr lang="en" sz="1000"/>
              <a:t>is </a:t>
            </a:r>
            <a:r>
              <a:rPr lang="en" sz="1000">
                <a:latin typeface="Consolas"/>
                <a:ea typeface="Consolas"/>
                <a:cs typeface="Consolas"/>
                <a:sym typeface="Consolas"/>
              </a:rPr>
              <a:t>(x: number) =&gt; number</a:t>
            </a:r>
            <a:r>
              <a:rPr lang="en" sz="1000"/>
              <a:t>.</a:t>
            </a:r>
            <a:endParaRPr sz="1000"/>
          </a:p>
          <a:p>
            <a:pPr indent="-292100" lvl="0" marL="457200" rtl="0" algn="l">
              <a:spcBef>
                <a:spcPts val="0"/>
              </a:spcBef>
              <a:spcAft>
                <a:spcPts val="0"/>
              </a:spcAft>
              <a:buSzPts val="1000"/>
              <a:buAutoNum type="arabicPeriod"/>
            </a:pPr>
            <a:r>
              <a:rPr lang="en" sz="1000"/>
              <a:t>What should the initial value be?</a:t>
            </a:r>
            <a:endParaRPr sz="1000"/>
          </a:p>
        </p:txBody>
      </p:sp>
      <p:sp>
        <p:nvSpPr>
          <p:cNvPr id="208" name="Google Shape;208;p31"/>
          <p:cNvSpPr txBox="1"/>
          <p:nvPr>
            <p:ph idx="4294967295" type="body"/>
          </p:nvPr>
        </p:nvSpPr>
        <p:spPr>
          <a:xfrm>
            <a:off x="3763925" y="4428775"/>
            <a:ext cx="4485600" cy="1745400"/>
          </a:xfrm>
          <a:prstGeom prst="rect">
            <a:avLst/>
          </a:prstGeom>
          <a:solidFill>
            <a:srgbClr val="D9D9D9"/>
          </a:solidFill>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000"/>
              <a:t>Solution using reduce</a:t>
            </a:r>
            <a:endParaRPr b="1" sz="1000"/>
          </a:p>
          <a:p>
            <a:pPr indent="0" lvl="0" marL="0" rtl="0" algn="l">
              <a:lnSpc>
                <a:spcPct val="100000"/>
              </a:lnSpc>
              <a:spcBef>
                <a:spcPts val="0"/>
              </a:spcBef>
              <a:spcAft>
                <a:spcPts val="0"/>
              </a:spcAft>
              <a:buNone/>
            </a:pPr>
            <a:r>
              <a:rPr lang="en" sz="1000">
                <a:latin typeface="Consolas"/>
                <a:ea typeface="Consolas"/>
                <a:cs typeface="Consolas"/>
                <a:sym typeface="Consolas"/>
              </a:rPr>
              <a:t>function maxF(funs, x) {</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return funs</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.slice(1, funs.length - 1)</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.reduce(function(y, f) { return Math.max(y, f(x)); },</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funs[0](x));</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a:t>
            </a:r>
            <a:endParaRPr sz="1000">
              <a:latin typeface="Consolas"/>
              <a:ea typeface="Consolas"/>
              <a:cs typeface="Consolas"/>
              <a:sym typeface="Consolas"/>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0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txBox="1"/>
          <p:nvPr>
            <p:ph type="title"/>
          </p:nvPr>
        </p:nvSpPr>
        <p:spPr>
          <a:xfrm>
            <a:off x="265500" y="1644233"/>
            <a:ext cx="4045200" cy="1976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The </a:t>
            </a:r>
            <a:r>
              <a:rPr lang="en">
                <a:latin typeface="Consolas"/>
                <a:ea typeface="Consolas"/>
                <a:cs typeface="Consolas"/>
                <a:sym typeface="Consolas"/>
              </a:rPr>
              <a:t>reduce</a:t>
            </a:r>
            <a:r>
              <a:rPr lang="en"/>
              <a:t> function</a:t>
            </a:r>
            <a:endParaRPr/>
          </a:p>
        </p:txBody>
      </p:sp>
      <p:sp>
        <p:nvSpPr>
          <p:cNvPr id="61" name="Google Shape;61;p14"/>
          <p:cNvSpPr txBox="1"/>
          <p:nvPr>
            <p:ph idx="1" type="subTitle"/>
          </p:nvPr>
        </p:nvSpPr>
        <p:spPr>
          <a:xfrm>
            <a:off x="265500" y="3737433"/>
            <a:ext cx="4045200" cy="1646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sp>
        <p:nvSpPr>
          <p:cNvPr id="62" name="Google Shape;62;p14"/>
          <p:cNvSpPr txBox="1"/>
          <p:nvPr>
            <p:ph idx="2" type="body"/>
          </p:nvPr>
        </p:nvSpPr>
        <p:spPr>
          <a:xfrm>
            <a:off x="4939500" y="965433"/>
            <a:ext cx="3837000" cy="4926900"/>
          </a:xfrm>
          <a:prstGeom prst="rect">
            <a:avLst/>
          </a:prstGeom>
        </p:spPr>
        <p:txBody>
          <a:bodyPr anchorCtr="0" anchor="ctr" bIns="91425" lIns="91425" spcFirstLastPara="1" rIns="91425" wrap="square" tIns="91425">
            <a:noAutofit/>
          </a:bodyPr>
          <a:lstStyle/>
          <a:p>
            <a:pPr indent="-342900" lvl="0" marL="457200" rtl="0" algn="l">
              <a:spcBef>
                <a:spcPts val="0"/>
              </a:spcBef>
              <a:spcAft>
                <a:spcPts val="0"/>
              </a:spcAft>
              <a:buSzPts val="1800"/>
              <a:buAutoNum type="arabicPeriod"/>
            </a:pPr>
            <a:r>
              <a:rPr lang="en"/>
              <a:t>We present three functions that cannot be written using map.</a:t>
            </a:r>
            <a:endParaRPr/>
          </a:p>
          <a:p>
            <a:pPr indent="-342900" lvl="0" marL="457200" rtl="0" algn="l">
              <a:spcBef>
                <a:spcPts val="0"/>
              </a:spcBef>
              <a:spcAft>
                <a:spcPts val="0"/>
              </a:spcAft>
              <a:buSzPts val="1800"/>
              <a:buAutoNum type="arabicPeriod"/>
            </a:pPr>
            <a:r>
              <a:rPr lang="en"/>
              <a:t>We derive the reduce function.</a:t>
            </a:r>
            <a:endParaRPr/>
          </a:p>
          <a:p>
            <a:pPr indent="-342900" lvl="0" marL="457200" rtl="0" algn="l">
              <a:spcBef>
                <a:spcPts val="0"/>
              </a:spcBef>
              <a:spcAft>
                <a:spcPts val="0"/>
              </a:spcAft>
              <a:buSzPts val="1800"/>
              <a:buAutoNum type="arabicPeriod"/>
            </a:pPr>
            <a:r>
              <a:rPr lang="en"/>
              <a:t>We draw reduce.</a:t>
            </a:r>
            <a:endParaRPr/>
          </a:p>
          <a:p>
            <a:pPr indent="-342900" lvl="0" marL="457200" rtl="0" algn="l">
              <a:spcBef>
                <a:spcPts val="0"/>
              </a:spcBef>
              <a:spcAft>
                <a:spcPts val="0"/>
              </a:spcAft>
              <a:buSzPts val="1800"/>
              <a:buAutoNum type="arabicPeriod"/>
            </a:pPr>
            <a:r>
              <a:rPr lang="en"/>
              <a:t>We derive the type of reduce.</a:t>
            </a:r>
            <a:endParaRPr/>
          </a:p>
          <a:p>
            <a:pPr indent="-342900" lvl="0" marL="457200" rtl="0" algn="l">
              <a:spcBef>
                <a:spcPts val="0"/>
              </a:spcBef>
              <a:spcAft>
                <a:spcPts val="0"/>
              </a:spcAft>
              <a:buSzPts val="1800"/>
              <a:buAutoNum type="arabicPeriod"/>
            </a:pPr>
            <a:r>
              <a:rPr lang="en"/>
              <a:t>We present several examples of reduce (counting odd and even numbers, partitioning an array into odd and even numbers, calculating statistics of an array).</a:t>
            </a:r>
            <a:endParaRPr/>
          </a:p>
          <a:p>
            <a:pPr indent="-342900" lvl="0" marL="457200" rtl="0" algn="l">
              <a:spcBef>
                <a:spcPts val="0"/>
              </a:spcBef>
              <a:spcAft>
                <a:spcPts val="0"/>
              </a:spcAft>
              <a:buSzPts val="1800"/>
              <a:buAutoNum type="arabicPeriod"/>
            </a:pPr>
            <a:r>
              <a:rPr lang="en"/>
              <a:t>We present the built-in reduce function.</a:t>
            </a:r>
            <a:endParaRPr/>
          </a:p>
          <a:p>
            <a:pPr indent="-342900" lvl="0" marL="457200" rtl="0" algn="l">
              <a:spcBef>
                <a:spcPts val="0"/>
              </a:spcBef>
              <a:spcAft>
                <a:spcPts val="0"/>
              </a:spcAft>
              <a:buSzPts val="1800"/>
              <a:buAutoNum type="arabicPeriod"/>
            </a:pPr>
            <a:r>
              <a:rPr lang="en"/>
              <a:t>We write map and filter using reduce</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2" name="Shape 212"/>
        <p:cNvGrpSpPr/>
        <p:nvPr/>
      </p:nvGrpSpPr>
      <p:grpSpPr>
        <a:xfrm>
          <a:off x="0" y="0"/>
          <a:ext cx="0" cy="0"/>
          <a:chOff x="0" y="0"/>
          <a:chExt cx="0" cy="0"/>
        </a:xfrm>
      </p:grpSpPr>
      <p:sp>
        <p:nvSpPr>
          <p:cNvPr id="213" name="Google Shape;213;p32"/>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Find The Bug! Program 1</a:t>
            </a:r>
            <a:endParaRPr/>
          </a:p>
          <a:p>
            <a:pPr indent="0" lvl="0" marL="0" rtl="0" algn="l">
              <a:spcBef>
                <a:spcPts val="0"/>
              </a:spcBef>
              <a:spcAft>
                <a:spcPts val="0"/>
              </a:spcAft>
              <a:buClr>
                <a:schemeClr val="dk1"/>
              </a:buClr>
              <a:buSzPts val="1100"/>
              <a:buFont typeface="Arial"/>
              <a:buNone/>
            </a:pPr>
            <a:r>
              <a:t/>
            </a:r>
            <a:endParaRPr/>
          </a:p>
        </p:txBody>
      </p:sp>
      <p:sp>
        <p:nvSpPr>
          <p:cNvPr id="214" name="Google Shape;214;p32"/>
          <p:cNvSpPr txBox="1"/>
          <p:nvPr>
            <p:ph idx="1" type="body"/>
          </p:nvPr>
        </p:nvSpPr>
        <p:spPr>
          <a:xfrm>
            <a:off x="311700" y="1231824"/>
            <a:ext cx="8520600" cy="5116200"/>
          </a:xfrm>
          <a:prstGeom prst="rect">
            <a:avLst/>
          </a:prstGeom>
        </p:spPr>
        <p:txBody>
          <a:bodyPr anchorCtr="0" anchor="t" bIns="91425" lIns="91425" spcFirstLastPara="1" rIns="91425" wrap="square" tIns="91425">
            <a:noAutofit/>
          </a:bodyPr>
          <a:lstStyle/>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function map(array, f) {</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  let callback = function(newArray, x) {</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    newArray.push(f(x));</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  }</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  return array.reduce(callback, []);</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let a = [1, 2, 3, 4];</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let f = function(x) {</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  return 2 * x;</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let a2 = map(a, f);</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console.log(a2);</a:t>
            </a:r>
            <a:endParaRPr sz="1500">
              <a:latin typeface="Consolas"/>
              <a:ea typeface="Consolas"/>
              <a:cs typeface="Consolas"/>
              <a:sym typeface="Consolas"/>
            </a:endParaRPr>
          </a:p>
          <a:p>
            <a:pPr indent="0" lvl="0" marL="0" rtl="0" algn="l">
              <a:lnSpc>
                <a:spcPct val="114000"/>
              </a:lnSpc>
              <a:spcBef>
                <a:spcPts val="0"/>
              </a:spcBef>
              <a:spcAft>
                <a:spcPts val="0"/>
              </a:spcAft>
              <a:buNone/>
            </a:pPr>
            <a:r>
              <a:t/>
            </a:r>
            <a:endParaRPr sz="1500">
              <a:latin typeface="Consolas"/>
              <a:ea typeface="Consolas"/>
              <a:cs typeface="Consolas"/>
              <a:sym typeface="Consolas"/>
            </a:endParaRPr>
          </a:p>
          <a:p>
            <a:pPr indent="0" lvl="0" marL="0" rtl="0" algn="l">
              <a:lnSpc>
                <a:spcPct val="114000"/>
              </a:lnSpc>
              <a:spcBef>
                <a:spcPts val="0"/>
              </a:spcBef>
              <a:spcAft>
                <a:spcPts val="0"/>
              </a:spcAft>
              <a:buNone/>
            </a:pPr>
            <a:r>
              <a:rPr b="1" lang="en" sz="1500">
                <a:solidFill>
                  <a:srgbClr val="FF0000"/>
                </a:solidFill>
                <a:latin typeface="Consolas"/>
                <a:ea typeface="Consolas"/>
                <a:cs typeface="Consolas"/>
                <a:sym typeface="Consolas"/>
              </a:rPr>
              <a:t>Cannot read property 'push' of undefined at Line 3: in (anonymous function)</a:t>
            </a:r>
            <a:endParaRPr b="1" sz="1500">
              <a:solidFill>
                <a:srgbClr val="FF0000"/>
              </a:solidFill>
              <a:latin typeface="Consolas"/>
              <a:ea typeface="Consolas"/>
              <a:cs typeface="Consolas"/>
              <a:sym typeface="Consolas"/>
            </a:endParaRPr>
          </a:p>
          <a:p>
            <a:pPr indent="0" lvl="0" marL="0" rtl="0" algn="l">
              <a:lnSpc>
                <a:spcPct val="114000"/>
              </a:lnSpc>
              <a:spcBef>
                <a:spcPts val="0"/>
              </a:spcBef>
              <a:spcAft>
                <a:spcPts val="0"/>
              </a:spcAft>
              <a:buNone/>
            </a:pPr>
            <a:r>
              <a:rPr b="1" lang="en" sz="1500">
                <a:solidFill>
                  <a:srgbClr val="FF0000"/>
                </a:solidFill>
                <a:latin typeface="Consolas"/>
                <a:ea typeface="Consolas"/>
                <a:cs typeface="Consolas"/>
                <a:sym typeface="Consolas"/>
              </a:rPr>
              <a:t>... Line 238: in (anonymous function)</a:t>
            </a:r>
            <a:endParaRPr b="1" sz="1500">
              <a:solidFill>
                <a:srgbClr val="FF0000"/>
              </a:solidFill>
              <a:latin typeface="Consolas"/>
              <a:ea typeface="Consolas"/>
              <a:cs typeface="Consolas"/>
              <a:sym typeface="Consolas"/>
            </a:endParaRPr>
          </a:p>
          <a:p>
            <a:pPr indent="0" lvl="0" marL="0" rtl="0" algn="l">
              <a:lnSpc>
                <a:spcPct val="114000"/>
              </a:lnSpc>
              <a:spcBef>
                <a:spcPts val="0"/>
              </a:spcBef>
              <a:spcAft>
                <a:spcPts val="0"/>
              </a:spcAft>
              <a:buNone/>
            </a:pPr>
            <a:r>
              <a:rPr b="1" lang="en" sz="1500">
                <a:solidFill>
                  <a:srgbClr val="FF0000"/>
                </a:solidFill>
                <a:latin typeface="Consolas"/>
                <a:ea typeface="Consolas"/>
                <a:cs typeface="Consolas"/>
                <a:sym typeface="Consolas"/>
              </a:rPr>
              <a:t>... Line 13</a:t>
            </a:r>
            <a:endParaRPr b="1" sz="1500">
              <a:solidFill>
                <a:srgbClr val="FF0000"/>
              </a:solidFill>
              <a:latin typeface="Consolas"/>
              <a:ea typeface="Consolas"/>
              <a:cs typeface="Consolas"/>
              <a:sym typeface="Consolas"/>
            </a:endParaRPr>
          </a:p>
          <a:p>
            <a:pPr indent="0" lvl="0" marL="0" rtl="0" algn="l">
              <a:lnSpc>
                <a:spcPct val="114000"/>
              </a:lnSpc>
              <a:spcBef>
                <a:spcPts val="0"/>
              </a:spcBef>
              <a:spcAft>
                <a:spcPts val="0"/>
              </a:spcAft>
              <a:buNone/>
            </a:pPr>
            <a:r>
              <a:t/>
            </a:r>
            <a:endParaRPr sz="1500">
              <a:latin typeface="Consolas"/>
              <a:ea typeface="Consolas"/>
              <a:cs typeface="Consolas"/>
              <a:sym typeface="Consolas"/>
            </a:endParaRPr>
          </a:p>
          <a:p>
            <a:pPr indent="0" lvl="0" marL="0" rtl="0" algn="l">
              <a:lnSpc>
                <a:spcPct val="100000"/>
              </a:lnSpc>
              <a:spcBef>
                <a:spcPts val="800"/>
              </a:spcBef>
              <a:spcAft>
                <a:spcPts val="0"/>
              </a:spcAft>
              <a:buNone/>
            </a:pPr>
            <a:r>
              <a:t/>
            </a:r>
            <a:endParaRPr sz="1700"/>
          </a:p>
          <a:p>
            <a:pPr indent="0" lvl="0" marL="0" rtl="0" algn="l">
              <a:lnSpc>
                <a:spcPct val="100000"/>
              </a:lnSpc>
              <a:spcBef>
                <a:spcPts val="1600"/>
              </a:spcBef>
              <a:spcAft>
                <a:spcPts val="1600"/>
              </a:spcAft>
              <a:buNone/>
            </a:pPr>
            <a:r>
              <a:t/>
            </a:r>
            <a:endParaRPr sz="1700"/>
          </a:p>
        </p:txBody>
      </p:sp>
      <p:sp>
        <p:nvSpPr>
          <p:cNvPr id="215" name="Google Shape;215;p32"/>
          <p:cNvSpPr txBox="1"/>
          <p:nvPr/>
        </p:nvSpPr>
        <p:spPr>
          <a:xfrm>
            <a:off x="3531025" y="2945150"/>
            <a:ext cx="5171100" cy="20697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200"/>
              <a:t>Q1: What is the bug?</a:t>
            </a:r>
            <a:endParaRPr b="1" sz="2200"/>
          </a:p>
          <a:p>
            <a:pPr indent="0" lvl="0" marL="0" rtl="0" algn="l">
              <a:spcBef>
                <a:spcPts val="0"/>
              </a:spcBef>
              <a:spcAft>
                <a:spcPts val="0"/>
              </a:spcAft>
              <a:buNone/>
            </a:pPr>
            <a:r>
              <a:rPr b="1" lang="en" sz="2200"/>
              <a:t>Q2: Why is this error thrown?</a:t>
            </a:r>
            <a:br>
              <a:rPr b="1" lang="en" sz="2200"/>
            </a:br>
            <a:r>
              <a:rPr b="1" lang="en" sz="2200"/>
              <a:t>Why "push"? </a:t>
            </a:r>
            <a:br>
              <a:rPr b="1" lang="en" sz="2200"/>
            </a:br>
            <a:r>
              <a:rPr b="1" lang="en" sz="2200"/>
              <a:t>Why "undefined"?</a:t>
            </a:r>
            <a:endParaRPr b="1" sz="2200"/>
          </a:p>
          <a:p>
            <a:pPr indent="0" lvl="0" marL="914400" marR="0" rtl="0" algn="l">
              <a:lnSpc>
                <a:spcPct val="100000"/>
              </a:lnSpc>
              <a:spcBef>
                <a:spcPts val="0"/>
              </a:spcBef>
              <a:spcAft>
                <a:spcPts val="0"/>
              </a:spcAft>
              <a:buNone/>
            </a:pPr>
            <a:r>
              <a:t/>
            </a:r>
            <a:endParaRPr b="1" sz="2200">
              <a:solidFill>
                <a:srgbClr val="0000FF"/>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9" name="Shape 219"/>
        <p:cNvGrpSpPr/>
        <p:nvPr/>
      </p:nvGrpSpPr>
      <p:grpSpPr>
        <a:xfrm>
          <a:off x="0" y="0"/>
          <a:ext cx="0" cy="0"/>
          <a:chOff x="0" y="0"/>
          <a:chExt cx="0" cy="0"/>
        </a:xfrm>
      </p:grpSpPr>
      <p:sp>
        <p:nvSpPr>
          <p:cNvPr id="220" name="Google Shape;220;p33"/>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Common Errors Encountered Using Reduce</a:t>
            </a:r>
            <a:endParaRPr/>
          </a:p>
        </p:txBody>
      </p:sp>
      <p:sp>
        <p:nvSpPr>
          <p:cNvPr id="221" name="Google Shape;221;p33"/>
          <p:cNvSpPr txBox="1"/>
          <p:nvPr>
            <p:ph idx="1" type="body"/>
          </p:nvPr>
        </p:nvSpPr>
        <p:spPr>
          <a:xfrm>
            <a:off x="311700" y="1231824"/>
            <a:ext cx="8520600" cy="5116200"/>
          </a:xfrm>
          <a:prstGeom prst="rect">
            <a:avLst/>
          </a:prstGeom>
        </p:spPr>
        <p:txBody>
          <a:bodyPr anchorCtr="0" anchor="t" bIns="91425" lIns="91425" spcFirstLastPara="1" rIns="91425" wrap="square" tIns="91425">
            <a:noAutofit/>
          </a:bodyPr>
          <a:lstStyle/>
          <a:p>
            <a:pPr indent="-342900" lvl="0" marL="457200" rtl="0" algn="l">
              <a:lnSpc>
                <a:spcPct val="100000"/>
              </a:lnSpc>
              <a:spcBef>
                <a:spcPts val="800"/>
              </a:spcBef>
              <a:spcAft>
                <a:spcPts val="0"/>
              </a:spcAft>
              <a:buSzPts val="1800"/>
              <a:buAutoNum type="arabicPeriod"/>
            </a:pPr>
            <a:r>
              <a:rPr lang="en"/>
              <a:t>Incorrect type for initial value</a:t>
            </a:r>
            <a:endParaRPr sz="1500">
              <a:solidFill>
                <a:srgbClr val="434343"/>
              </a:solidFill>
              <a:latin typeface="Consolas"/>
              <a:ea typeface="Consolas"/>
              <a:cs typeface="Consolas"/>
              <a:sym typeface="Consolas"/>
            </a:endParaRPr>
          </a:p>
          <a:p>
            <a:pPr indent="-342900" lvl="0" marL="457200" rtl="0" algn="l">
              <a:lnSpc>
                <a:spcPct val="100000"/>
              </a:lnSpc>
              <a:spcBef>
                <a:spcPts val="1600"/>
              </a:spcBef>
              <a:spcAft>
                <a:spcPts val="0"/>
              </a:spcAft>
              <a:buSzPts val="1800"/>
              <a:buAutoNum type="arabicPeriod"/>
            </a:pPr>
            <a:r>
              <a:rPr lang="en"/>
              <a:t>Callback not returning a value</a:t>
            </a:r>
            <a:endParaRPr/>
          </a:p>
          <a:p>
            <a:pPr indent="-342900" lvl="0" marL="457200" rtl="0" algn="l">
              <a:lnSpc>
                <a:spcPct val="100000"/>
              </a:lnSpc>
              <a:spcBef>
                <a:spcPts val="1600"/>
              </a:spcBef>
              <a:spcAft>
                <a:spcPts val="0"/>
              </a:spcAft>
              <a:buSzPts val="1800"/>
              <a:buAutoNum type="arabicPeriod"/>
            </a:pPr>
            <a:r>
              <a:rPr lang="en"/>
              <a:t>Callback return type does not match currentValue type</a:t>
            </a:r>
            <a:endParaRPr/>
          </a:p>
          <a:p>
            <a:pPr indent="-342900" lvl="0" marL="457200" rtl="0" algn="l">
              <a:lnSpc>
                <a:spcPct val="100000"/>
              </a:lnSpc>
              <a:spcBef>
                <a:spcPts val="1600"/>
              </a:spcBef>
              <a:spcAft>
                <a:spcPts val="0"/>
              </a:spcAft>
              <a:buSzPts val="1800"/>
              <a:buAutoNum type="arabicPeriod"/>
            </a:pPr>
            <a:r>
              <a:rPr lang="en"/>
              <a:t>Callback passed to reduce accepts incorrect number of parameters</a:t>
            </a:r>
            <a:endParaRPr/>
          </a:p>
          <a:p>
            <a:pPr indent="-342900" lvl="0" marL="457200" rtl="0" algn="l">
              <a:lnSpc>
                <a:spcPct val="100000"/>
              </a:lnSpc>
              <a:spcBef>
                <a:spcPts val="1600"/>
              </a:spcBef>
              <a:spcAft>
                <a:spcPts val="0"/>
              </a:spcAft>
              <a:buSzPts val="1800"/>
              <a:buAutoNum type="arabicPeriod"/>
            </a:pPr>
            <a:r>
              <a:rPr lang="en"/>
              <a:t>Callback passed to reduce accepts incorrect order of parameters</a:t>
            </a:r>
            <a:endParaRPr/>
          </a:p>
          <a:p>
            <a:pPr indent="0" lvl="0" marL="0" rtl="0" algn="l">
              <a:lnSpc>
                <a:spcPct val="100000"/>
              </a:lnSpc>
              <a:spcBef>
                <a:spcPts val="1600"/>
              </a:spcBef>
              <a:spcAft>
                <a:spcPts val="0"/>
              </a:spcAft>
              <a:buNone/>
            </a:pPr>
            <a:r>
              <a:t/>
            </a:r>
            <a:endParaRPr/>
          </a:p>
          <a:p>
            <a:pPr indent="0" lvl="0" marL="0" rtl="0" algn="l">
              <a:lnSpc>
                <a:spcPct val="100000"/>
              </a:lnSpc>
              <a:spcBef>
                <a:spcPts val="1600"/>
              </a:spcBef>
              <a:spcAft>
                <a:spcPts val="1600"/>
              </a:spcAft>
              <a:buNone/>
            </a:pPr>
            <a:r>
              <a:t/>
            </a:r>
            <a:endParaRPr b="1" sz="200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5" name="Shape 225"/>
        <p:cNvGrpSpPr/>
        <p:nvPr/>
      </p:nvGrpSpPr>
      <p:grpSpPr>
        <a:xfrm>
          <a:off x="0" y="0"/>
          <a:ext cx="0" cy="0"/>
          <a:chOff x="0" y="0"/>
          <a:chExt cx="0" cy="0"/>
        </a:xfrm>
      </p:grpSpPr>
      <p:sp>
        <p:nvSpPr>
          <p:cNvPr id="226" name="Google Shape;226;p34"/>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Solution: Program 1</a:t>
            </a:r>
            <a:endParaRPr/>
          </a:p>
          <a:p>
            <a:pPr indent="0" lvl="0" marL="0" rtl="0" algn="l">
              <a:spcBef>
                <a:spcPts val="0"/>
              </a:spcBef>
              <a:spcAft>
                <a:spcPts val="0"/>
              </a:spcAft>
              <a:buClr>
                <a:schemeClr val="dk1"/>
              </a:buClr>
              <a:buSzPts val="1100"/>
              <a:buFont typeface="Arial"/>
              <a:buNone/>
            </a:pPr>
            <a:r>
              <a:t/>
            </a:r>
            <a:endParaRPr/>
          </a:p>
        </p:txBody>
      </p:sp>
      <p:sp>
        <p:nvSpPr>
          <p:cNvPr id="227" name="Google Shape;227;p34"/>
          <p:cNvSpPr txBox="1"/>
          <p:nvPr>
            <p:ph idx="1" type="body"/>
          </p:nvPr>
        </p:nvSpPr>
        <p:spPr>
          <a:xfrm>
            <a:off x="311700" y="1231824"/>
            <a:ext cx="8520600" cy="5116200"/>
          </a:xfrm>
          <a:prstGeom prst="rect">
            <a:avLst/>
          </a:prstGeom>
        </p:spPr>
        <p:txBody>
          <a:bodyPr anchorCtr="0" anchor="t" bIns="91425" lIns="91425" spcFirstLastPara="1" rIns="91425" wrap="square" tIns="91425">
            <a:noAutofit/>
          </a:bodyPr>
          <a:lstStyle/>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function map(array, f) {</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  let callback = function(newArray, x) {</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    newArray.push(f(x));</a:t>
            </a:r>
            <a:endParaRPr sz="1500">
              <a:latin typeface="Consolas"/>
              <a:ea typeface="Consolas"/>
              <a:cs typeface="Consolas"/>
              <a:sym typeface="Consolas"/>
            </a:endParaRPr>
          </a:p>
          <a:p>
            <a:pPr indent="-323850" lvl="0" marL="457200" rtl="0" algn="l">
              <a:lnSpc>
                <a:spcPct val="114000"/>
              </a:lnSpc>
              <a:spcBef>
                <a:spcPts val="0"/>
              </a:spcBef>
              <a:spcAft>
                <a:spcPts val="0"/>
              </a:spcAft>
              <a:buClr>
                <a:srgbClr val="FF0000"/>
              </a:buClr>
              <a:buSzPts val="1500"/>
              <a:buFont typeface="Consolas"/>
              <a:buAutoNum type="arabicPeriod"/>
            </a:pPr>
            <a:r>
              <a:rPr b="1" lang="en" sz="1500">
                <a:solidFill>
                  <a:srgbClr val="FF0000"/>
                </a:solidFill>
                <a:latin typeface="Consolas"/>
                <a:ea typeface="Consolas"/>
                <a:cs typeface="Consolas"/>
                <a:sym typeface="Consolas"/>
              </a:rPr>
              <a:t>    return newArray;</a:t>
            </a:r>
            <a:endParaRPr b="1" sz="1500">
              <a:solidFill>
                <a:srgbClr val="FF0000"/>
              </a:solidFill>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  }</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  return array.reduce(callback, []);</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let a = [1, 2, 3, 4];</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let f = function(x) {</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  return 2 * x;</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let a2 = map(a, f);</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console.log(a2);</a:t>
            </a:r>
            <a:endParaRPr sz="1500">
              <a:latin typeface="Consolas"/>
              <a:ea typeface="Consolas"/>
              <a:cs typeface="Consolas"/>
              <a:sym typeface="Consolas"/>
            </a:endParaRPr>
          </a:p>
          <a:p>
            <a:pPr indent="0" lvl="0" marL="0" rtl="0" algn="l">
              <a:lnSpc>
                <a:spcPct val="114000"/>
              </a:lnSpc>
              <a:spcBef>
                <a:spcPts val="0"/>
              </a:spcBef>
              <a:spcAft>
                <a:spcPts val="0"/>
              </a:spcAft>
              <a:buNone/>
            </a:pPr>
            <a:r>
              <a:t/>
            </a:r>
            <a:endParaRPr sz="1500">
              <a:latin typeface="Consolas"/>
              <a:ea typeface="Consolas"/>
              <a:cs typeface="Consolas"/>
              <a:sym typeface="Consolas"/>
            </a:endParaRPr>
          </a:p>
          <a:p>
            <a:pPr indent="0" lvl="0" marL="0" rtl="0" algn="l">
              <a:lnSpc>
                <a:spcPct val="114000"/>
              </a:lnSpc>
              <a:spcBef>
                <a:spcPts val="0"/>
              </a:spcBef>
              <a:spcAft>
                <a:spcPts val="0"/>
              </a:spcAft>
              <a:buNone/>
            </a:pPr>
            <a:r>
              <a:rPr b="1" lang="en" sz="1500">
                <a:solidFill>
                  <a:srgbClr val="FF0000"/>
                </a:solidFill>
                <a:latin typeface="Consolas"/>
                <a:ea typeface="Consolas"/>
                <a:cs typeface="Consolas"/>
                <a:sym typeface="Consolas"/>
              </a:rPr>
              <a:t>Cannot read property 'push' of undefined at Line 3: in (anonymous function)</a:t>
            </a:r>
            <a:endParaRPr b="1" sz="1500">
              <a:solidFill>
                <a:srgbClr val="FF0000"/>
              </a:solidFill>
              <a:latin typeface="Consolas"/>
              <a:ea typeface="Consolas"/>
              <a:cs typeface="Consolas"/>
              <a:sym typeface="Consolas"/>
            </a:endParaRPr>
          </a:p>
          <a:p>
            <a:pPr indent="0" lvl="0" marL="0" rtl="0" algn="l">
              <a:lnSpc>
                <a:spcPct val="114000"/>
              </a:lnSpc>
              <a:spcBef>
                <a:spcPts val="0"/>
              </a:spcBef>
              <a:spcAft>
                <a:spcPts val="0"/>
              </a:spcAft>
              <a:buNone/>
            </a:pPr>
            <a:r>
              <a:rPr b="1" lang="en" sz="1500">
                <a:solidFill>
                  <a:srgbClr val="FF0000"/>
                </a:solidFill>
                <a:latin typeface="Consolas"/>
                <a:ea typeface="Consolas"/>
                <a:cs typeface="Consolas"/>
                <a:sym typeface="Consolas"/>
              </a:rPr>
              <a:t>... Line 238: in (anonymous function)</a:t>
            </a:r>
            <a:endParaRPr b="1" sz="1500">
              <a:solidFill>
                <a:srgbClr val="FF0000"/>
              </a:solidFill>
              <a:latin typeface="Consolas"/>
              <a:ea typeface="Consolas"/>
              <a:cs typeface="Consolas"/>
              <a:sym typeface="Consolas"/>
            </a:endParaRPr>
          </a:p>
          <a:p>
            <a:pPr indent="0" lvl="0" marL="0" rtl="0" algn="l">
              <a:lnSpc>
                <a:spcPct val="114000"/>
              </a:lnSpc>
              <a:spcBef>
                <a:spcPts val="0"/>
              </a:spcBef>
              <a:spcAft>
                <a:spcPts val="0"/>
              </a:spcAft>
              <a:buNone/>
            </a:pPr>
            <a:r>
              <a:rPr b="1" lang="en" sz="1500">
                <a:solidFill>
                  <a:srgbClr val="FF0000"/>
                </a:solidFill>
                <a:latin typeface="Consolas"/>
                <a:ea typeface="Consolas"/>
                <a:cs typeface="Consolas"/>
                <a:sym typeface="Consolas"/>
              </a:rPr>
              <a:t>... Line 13</a:t>
            </a:r>
            <a:endParaRPr b="1" sz="1500">
              <a:solidFill>
                <a:srgbClr val="FF0000"/>
              </a:solidFill>
              <a:latin typeface="Consolas"/>
              <a:ea typeface="Consolas"/>
              <a:cs typeface="Consolas"/>
              <a:sym typeface="Consolas"/>
            </a:endParaRPr>
          </a:p>
          <a:p>
            <a:pPr indent="0" lvl="0" marL="0" rtl="0" algn="l">
              <a:lnSpc>
                <a:spcPct val="114000"/>
              </a:lnSpc>
              <a:spcBef>
                <a:spcPts val="0"/>
              </a:spcBef>
              <a:spcAft>
                <a:spcPts val="0"/>
              </a:spcAft>
              <a:buNone/>
            </a:pPr>
            <a:r>
              <a:t/>
            </a:r>
            <a:endParaRPr sz="1500">
              <a:latin typeface="Consolas"/>
              <a:ea typeface="Consolas"/>
              <a:cs typeface="Consolas"/>
              <a:sym typeface="Consolas"/>
            </a:endParaRPr>
          </a:p>
          <a:p>
            <a:pPr indent="0" lvl="0" marL="0" rtl="0" algn="l">
              <a:lnSpc>
                <a:spcPct val="100000"/>
              </a:lnSpc>
              <a:spcBef>
                <a:spcPts val="800"/>
              </a:spcBef>
              <a:spcAft>
                <a:spcPts val="0"/>
              </a:spcAft>
              <a:buNone/>
            </a:pPr>
            <a:r>
              <a:t/>
            </a:r>
            <a:endParaRPr sz="1700"/>
          </a:p>
          <a:p>
            <a:pPr indent="0" lvl="0" marL="0" rtl="0" algn="l">
              <a:lnSpc>
                <a:spcPct val="100000"/>
              </a:lnSpc>
              <a:spcBef>
                <a:spcPts val="1600"/>
              </a:spcBef>
              <a:spcAft>
                <a:spcPts val="1600"/>
              </a:spcAft>
              <a:buNone/>
            </a:pPr>
            <a:r>
              <a:t/>
            </a:r>
            <a:endParaRPr sz="1700"/>
          </a:p>
        </p:txBody>
      </p:sp>
      <p:sp>
        <p:nvSpPr>
          <p:cNvPr id="228" name="Google Shape;228;p34"/>
          <p:cNvSpPr txBox="1"/>
          <p:nvPr/>
        </p:nvSpPr>
        <p:spPr>
          <a:xfrm>
            <a:off x="3531025" y="2792750"/>
            <a:ext cx="5171100" cy="29904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200"/>
              <a:t>Q1: What is the bug?</a:t>
            </a:r>
            <a:endParaRPr b="1" sz="2200"/>
          </a:p>
          <a:p>
            <a:pPr indent="0" lvl="0" marL="0" rtl="0" algn="l">
              <a:spcBef>
                <a:spcPts val="0"/>
              </a:spcBef>
              <a:spcAft>
                <a:spcPts val="0"/>
              </a:spcAft>
              <a:buNone/>
            </a:pPr>
            <a:r>
              <a:rPr lang="en" sz="2200"/>
              <a:t>A: callback was not returning a result.</a:t>
            </a:r>
            <a:endParaRPr sz="2200"/>
          </a:p>
          <a:p>
            <a:pPr indent="0" lvl="0" marL="0" rtl="0" algn="l">
              <a:spcBef>
                <a:spcPts val="0"/>
              </a:spcBef>
              <a:spcAft>
                <a:spcPts val="0"/>
              </a:spcAft>
              <a:buNone/>
            </a:pPr>
            <a:r>
              <a:t/>
            </a:r>
            <a:endParaRPr b="1" sz="2200"/>
          </a:p>
          <a:p>
            <a:pPr indent="0" lvl="0" marL="0" rtl="0" algn="l">
              <a:spcBef>
                <a:spcPts val="0"/>
              </a:spcBef>
              <a:spcAft>
                <a:spcPts val="0"/>
              </a:spcAft>
              <a:buNone/>
            </a:pPr>
            <a:r>
              <a:rPr b="1" lang="en" sz="2200"/>
              <a:t>Q2: Why is this error thrown?</a:t>
            </a:r>
            <a:endParaRPr b="1" sz="2200"/>
          </a:p>
          <a:p>
            <a:pPr indent="0" lvl="0" marL="0" rtl="0" algn="l">
              <a:spcBef>
                <a:spcPts val="0"/>
              </a:spcBef>
              <a:spcAft>
                <a:spcPts val="0"/>
              </a:spcAft>
              <a:buNone/>
            </a:pPr>
            <a:r>
              <a:rPr lang="en" sz="2200"/>
              <a:t>A: reduce passes the return from the last call of callback, to the next call of callback, as newArray</a:t>
            </a:r>
            <a:endParaRPr sz="2200"/>
          </a:p>
          <a:p>
            <a:pPr indent="0" lvl="0" marL="914400" marR="0" rtl="0" algn="l">
              <a:lnSpc>
                <a:spcPct val="100000"/>
              </a:lnSpc>
              <a:spcBef>
                <a:spcPts val="0"/>
              </a:spcBef>
              <a:spcAft>
                <a:spcPts val="0"/>
              </a:spcAft>
              <a:buNone/>
            </a:pPr>
            <a:r>
              <a:t/>
            </a:r>
            <a:endParaRPr b="1" sz="2200">
              <a:solidFill>
                <a:srgbClr val="0000FF"/>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2" name="Shape 232"/>
        <p:cNvGrpSpPr/>
        <p:nvPr/>
      </p:nvGrpSpPr>
      <p:grpSpPr>
        <a:xfrm>
          <a:off x="0" y="0"/>
          <a:ext cx="0" cy="0"/>
          <a:chOff x="0" y="0"/>
          <a:chExt cx="0" cy="0"/>
        </a:xfrm>
      </p:grpSpPr>
      <p:sp>
        <p:nvSpPr>
          <p:cNvPr id="233" name="Google Shape;233;p35"/>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Find The Bug! Program 1</a:t>
            </a:r>
            <a:endParaRPr/>
          </a:p>
        </p:txBody>
      </p:sp>
      <p:sp>
        <p:nvSpPr>
          <p:cNvPr id="234" name="Google Shape;234;p35"/>
          <p:cNvSpPr txBox="1"/>
          <p:nvPr>
            <p:ph idx="1" type="body"/>
          </p:nvPr>
        </p:nvSpPr>
        <p:spPr>
          <a:xfrm>
            <a:off x="311700" y="1231824"/>
            <a:ext cx="8520600" cy="5116200"/>
          </a:xfrm>
          <a:prstGeom prst="rect">
            <a:avLst/>
          </a:prstGeom>
        </p:spPr>
        <p:txBody>
          <a:bodyPr anchorCtr="0" anchor="t" bIns="91425" lIns="91425" spcFirstLastPara="1" rIns="91425" wrap="square" tIns="91425">
            <a:noAutofit/>
          </a:bodyPr>
          <a:lstStyle/>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function map(array, f) {</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  let callback = function(newArray, x) {</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    newArray.push(f(x));</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    return f(x);</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  }</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  return array.reduce(callback, []);</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let a = [1, 2, 3, 4];</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let f = function(x) {</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  return 2 * x;</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let a2 = map(a, f);</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console.log(a2);</a:t>
            </a:r>
            <a:endParaRPr sz="1500">
              <a:latin typeface="Consolas"/>
              <a:ea typeface="Consolas"/>
              <a:cs typeface="Consolas"/>
              <a:sym typeface="Consolas"/>
            </a:endParaRPr>
          </a:p>
          <a:p>
            <a:pPr indent="0" lvl="0" marL="0" rtl="0" algn="l">
              <a:lnSpc>
                <a:spcPct val="114000"/>
              </a:lnSpc>
              <a:spcBef>
                <a:spcPts val="0"/>
              </a:spcBef>
              <a:spcAft>
                <a:spcPts val="0"/>
              </a:spcAft>
              <a:buNone/>
            </a:pPr>
            <a:r>
              <a:t/>
            </a:r>
            <a:endParaRPr sz="1500">
              <a:latin typeface="Consolas"/>
              <a:ea typeface="Consolas"/>
              <a:cs typeface="Consolas"/>
              <a:sym typeface="Consolas"/>
            </a:endParaRPr>
          </a:p>
          <a:p>
            <a:pPr indent="0" lvl="0" marL="0" rtl="0" algn="l">
              <a:lnSpc>
                <a:spcPct val="114000"/>
              </a:lnSpc>
              <a:spcBef>
                <a:spcPts val="0"/>
              </a:spcBef>
              <a:spcAft>
                <a:spcPts val="0"/>
              </a:spcAft>
              <a:buNone/>
            </a:pPr>
            <a:r>
              <a:rPr b="1" lang="en" sz="1500">
                <a:solidFill>
                  <a:srgbClr val="FF0000"/>
                </a:solidFill>
                <a:latin typeface="Consolas"/>
                <a:ea typeface="Consolas"/>
                <a:cs typeface="Consolas"/>
                <a:sym typeface="Consolas"/>
              </a:rPr>
              <a:t>newArray.push is not a function at Line 3: in (anonymous function)</a:t>
            </a:r>
            <a:endParaRPr b="1" sz="1500">
              <a:solidFill>
                <a:srgbClr val="FF0000"/>
              </a:solidFill>
              <a:latin typeface="Consolas"/>
              <a:ea typeface="Consolas"/>
              <a:cs typeface="Consolas"/>
              <a:sym typeface="Consolas"/>
            </a:endParaRPr>
          </a:p>
          <a:p>
            <a:pPr indent="0" lvl="0" marL="0" rtl="0" algn="l">
              <a:lnSpc>
                <a:spcPct val="114000"/>
              </a:lnSpc>
              <a:spcBef>
                <a:spcPts val="0"/>
              </a:spcBef>
              <a:spcAft>
                <a:spcPts val="0"/>
              </a:spcAft>
              <a:buNone/>
            </a:pPr>
            <a:r>
              <a:rPr b="1" lang="en" sz="1500">
                <a:solidFill>
                  <a:srgbClr val="FF0000"/>
                </a:solidFill>
                <a:latin typeface="Consolas"/>
                <a:ea typeface="Consolas"/>
                <a:cs typeface="Consolas"/>
                <a:sym typeface="Consolas"/>
              </a:rPr>
              <a:t>... Line 238: in (anonymous function)</a:t>
            </a:r>
            <a:endParaRPr b="1" sz="1500">
              <a:solidFill>
                <a:srgbClr val="FF0000"/>
              </a:solidFill>
              <a:latin typeface="Consolas"/>
              <a:ea typeface="Consolas"/>
              <a:cs typeface="Consolas"/>
              <a:sym typeface="Consolas"/>
            </a:endParaRPr>
          </a:p>
          <a:p>
            <a:pPr indent="0" lvl="0" marL="0" rtl="0" algn="l">
              <a:lnSpc>
                <a:spcPct val="114000"/>
              </a:lnSpc>
              <a:spcBef>
                <a:spcPts val="0"/>
              </a:spcBef>
              <a:spcAft>
                <a:spcPts val="0"/>
              </a:spcAft>
              <a:buNone/>
            </a:pPr>
            <a:r>
              <a:rPr b="1" lang="en" sz="1500">
                <a:solidFill>
                  <a:srgbClr val="FF0000"/>
                </a:solidFill>
                <a:latin typeface="Consolas"/>
                <a:ea typeface="Consolas"/>
                <a:cs typeface="Consolas"/>
                <a:sym typeface="Consolas"/>
              </a:rPr>
              <a:t>... Line 16</a:t>
            </a:r>
            <a:endParaRPr b="1" sz="1500">
              <a:solidFill>
                <a:srgbClr val="FF0000"/>
              </a:solidFill>
              <a:latin typeface="Consolas"/>
              <a:ea typeface="Consolas"/>
              <a:cs typeface="Consolas"/>
              <a:sym typeface="Consolas"/>
            </a:endParaRPr>
          </a:p>
          <a:p>
            <a:pPr indent="0" lvl="0" marL="0" rtl="0" algn="l">
              <a:lnSpc>
                <a:spcPct val="114000"/>
              </a:lnSpc>
              <a:spcBef>
                <a:spcPts val="0"/>
              </a:spcBef>
              <a:spcAft>
                <a:spcPts val="0"/>
              </a:spcAft>
              <a:buClr>
                <a:schemeClr val="dk1"/>
              </a:buClr>
              <a:buSzPts val="1100"/>
              <a:buFont typeface="Arial"/>
              <a:buNone/>
            </a:pPr>
            <a:r>
              <a:t/>
            </a:r>
            <a:endParaRPr b="1" sz="1500">
              <a:solidFill>
                <a:srgbClr val="FF0000"/>
              </a:solidFill>
              <a:latin typeface="Consolas"/>
              <a:ea typeface="Consolas"/>
              <a:cs typeface="Consolas"/>
              <a:sym typeface="Consolas"/>
            </a:endParaRPr>
          </a:p>
          <a:p>
            <a:pPr indent="0" lvl="0" marL="0" rtl="0" algn="l">
              <a:lnSpc>
                <a:spcPct val="114000"/>
              </a:lnSpc>
              <a:spcBef>
                <a:spcPts val="0"/>
              </a:spcBef>
              <a:spcAft>
                <a:spcPts val="0"/>
              </a:spcAft>
              <a:buNone/>
            </a:pPr>
            <a:r>
              <a:t/>
            </a:r>
            <a:endParaRPr sz="1500">
              <a:latin typeface="Consolas"/>
              <a:ea typeface="Consolas"/>
              <a:cs typeface="Consolas"/>
              <a:sym typeface="Consolas"/>
            </a:endParaRPr>
          </a:p>
          <a:p>
            <a:pPr indent="0" lvl="0" marL="0" rtl="0" algn="l">
              <a:lnSpc>
                <a:spcPct val="100000"/>
              </a:lnSpc>
              <a:spcBef>
                <a:spcPts val="800"/>
              </a:spcBef>
              <a:spcAft>
                <a:spcPts val="0"/>
              </a:spcAft>
              <a:buNone/>
            </a:pPr>
            <a:r>
              <a:t/>
            </a:r>
            <a:endParaRPr sz="1700"/>
          </a:p>
          <a:p>
            <a:pPr indent="0" lvl="0" marL="0" rtl="0" algn="l">
              <a:lnSpc>
                <a:spcPct val="100000"/>
              </a:lnSpc>
              <a:spcBef>
                <a:spcPts val="1600"/>
              </a:spcBef>
              <a:spcAft>
                <a:spcPts val="1600"/>
              </a:spcAft>
              <a:buNone/>
            </a:pPr>
            <a:r>
              <a:t/>
            </a:r>
            <a:endParaRPr sz="1700"/>
          </a:p>
        </p:txBody>
      </p:sp>
      <p:sp>
        <p:nvSpPr>
          <p:cNvPr id="235" name="Google Shape;235;p35"/>
          <p:cNvSpPr txBox="1"/>
          <p:nvPr/>
        </p:nvSpPr>
        <p:spPr>
          <a:xfrm>
            <a:off x="3531025" y="2945150"/>
            <a:ext cx="5171100" cy="20697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200"/>
              <a:t>Q1: What is the bug?</a:t>
            </a:r>
            <a:endParaRPr b="1" sz="2200"/>
          </a:p>
          <a:p>
            <a:pPr indent="0" lvl="0" marL="0" rtl="0" algn="l">
              <a:spcBef>
                <a:spcPts val="0"/>
              </a:spcBef>
              <a:spcAft>
                <a:spcPts val="0"/>
              </a:spcAft>
              <a:buNone/>
            </a:pPr>
            <a:r>
              <a:rPr b="1" lang="en" sz="2200"/>
              <a:t>Q2: Why is this error thrown?</a:t>
            </a:r>
            <a:br>
              <a:rPr b="1" lang="en" sz="2200"/>
            </a:br>
            <a:r>
              <a:rPr b="1" lang="en" sz="2200"/>
              <a:t>Why push?</a:t>
            </a:r>
            <a:br>
              <a:rPr b="1" lang="en" sz="2200"/>
            </a:br>
            <a:r>
              <a:rPr b="1" lang="en" sz="2200"/>
              <a:t>Why is it not a function?</a:t>
            </a:r>
            <a:endParaRPr b="1" sz="2200"/>
          </a:p>
          <a:p>
            <a:pPr indent="0" lvl="0" marL="914400" marR="0" rtl="0" algn="l">
              <a:lnSpc>
                <a:spcPct val="100000"/>
              </a:lnSpc>
              <a:spcBef>
                <a:spcPts val="0"/>
              </a:spcBef>
              <a:spcAft>
                <a:spcPts val="0"/>
              </a:spcAft>
              <a:buNone/>
            </a:pPr>
            <a:r>
              <a:t/>
            </a:r>
            <a:endParaRPr b="1" sz="2200">
              <a:solidFill>
                <a:srgbClr val="0000FF"/>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9" name="Shape 239"/>
        <p:cNvGrpSpPr/>
        <p:nvPr/>
      </p:nvGrpSpPr>
      <p:grpSpPr>
        <a:xfrm>
          <a:off x="0" y="0"/>
          <a:ext cx="0" cy="0"/>
          <a:chOff x="0" y="0"/>
          <a:chExt cx="0" cy="0"/>
        </a:xfrm>
      </p:grpSpPr>
      <p:sp>
        <p:nvSpPr>
          <p:cNvPr id="240" name="Google Shape;240;p36"/>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Solution: Program 1</a:t>
            </a:r>
            <a:endParaRPr/>
          </a:p>
          <a:p>
            <a:pPr indent="0" lvl="0" marL="0" rtl="0" algn="l">
              <a:spcBef>
                <a:spcPts val="0"/>
              </a:spcBef>
              <a:spcAft>
                <a:spcPts val="0"/>
              </a:spcAft>
              <a:buClr>
                <a:schemeClr val="dk1"/>
              </a:buClr>
              <a:buSzPts val="1100"/>
              <a:buFont typeface="Arial"/>
              <a:buNone/>
            </a:pPr>
            <a:r>
              <a:t/>
            </a:r>
            <a:endParaRPr/>
          </a:p>
        </p:txBody>
      </p:sp>
      <p:sp>
        <p:nvSpPr>
          <p:cNvPr id="241" name="Google Shape;241;p36"/>
          <p:cNvSpPr txBox="1"/>
          <p:nvPr>
            <p:ph idx="1" type="body"/>
          </p:nvPr>
        </p:nvSpPr>
        <p:spPr>
          <a:xfrm>
            <a:off x="311700" y="1231824"/>
            <a:ext cx="8520600" cy="5116200"/>
          </a:xfrm>
          <a:prstGeom prst="rect">
            <a:avLst/>
          </a:prstGeom>
        </p:spPr>
        <p:txBody>
          <a:bodyPr anchorCtr="0" anchor="t" bIns="91425" lIns="91425" spcFirstLastPara="1" rIns="91425" wrap="square" tIns="91425">
            <a:noAutofit/>
          </a:bodyPr>
          <a:lstStyle/>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function map(array, f) {</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  let callback = function(newArray, x) {</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    newArray.push(f(x));</a:t>
            </a:r>
            <a:endParaRPr sz="1500">
              <a:latin typeface="Consolas"/>
              <a:ea typeface="Consolas"/>
              <a:cs typeface="Consolas"/>
              <a:sym typeface="Consolas"/>
            </a:endParaRPr>
          </a:p>
          <a:p>
            <a:pPr indent="-323850" lvl="0" marL="457200" rtl="0" algn="l">
              <a:lnSpc>
                <a:spcPct val="114000"/>
              </a:lnSpc>
              <a:spcBef>
                <a:spcPts val="0"/>
              </a:spcBef>
              <a:spcAft>
                <a:spcPts val="0"/>
              </a:spcAft>
              <a:buClr>
                <a:srgbClr val="FF0000"/>
              </a:buClr>
              <a:buSzPts val="1500"/>
              <a:buFont typeface="Consolas"/>
              <a:buAutoNum type="arabicPeriod"/>
            </a:pPr>
            <a:r>
              <a:rPr b="1" lang="en" sz="1500">
                <a:solidFill>
                  <a:srgbClr val="FF0000"/>
                </a:solidFill>
                <a:latin typeface="Consolas"/>
                <a:ea typeface="Consolas"/>
                <a:cs typeface="Consolas"/>
                <a:sym typeface="Consolas"/>
              </a:rPr>
              <a:t>    return newArray;</a:t>
            </a:r>
            <a:endParaRPr b="1" sz="1500">
              <a:solidFill>
                <a:srgbClr val="FF0000"/>
              </a:solidFill>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  }</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  return array.reduce(callback, []);</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let a = [1, 2, 3, 4];</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let f = function(x) {</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  return 2 * x;</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let a2 = map(a, f);</a:t>
            </a:r>
            <a:endParaRPr sz="1500">
              <a:latin typeface="Consolas"/>
              <a:ea typeface="Consolas"/>
              <a:cs typeface="Consolas"/>
              <a:sym typeface="Consolas"/>
            </a:endParaRPr>
          </a:p>
          <a:p>
            <a:pPr indent="-323850" lvl="0" marL="457200" rtl="0" algn="l">
              <a:lnSpc>
                <a:spcPct val="114000"/>
              </a:lnSpc>
              <a:spcBef>
                <a:spcPts val="0"/>
              </a:spcBef>
              <a:spcAft>
                <a:spcPts val="0"/>
              </a:spcAft>
              <a:buSzPts val="1500"/>
              <a:buFont typeface="Consolas"/>
              <a:buAutoNum type="arabicPeriod"/>
            </a:pPr>
            <a:r>
              <a:rPr lang="en" sz="1500">
                <a:latin typeface="Consolas"/>
                <a:ea typeface="Consolas"/>
                <a:cs typeface="Consolas"/>
                <a:sym typeface="Consolas"/>
              </a:rPr>
              <a:t>console.log(a2);</a:t>
            </a:r>
            <a:endParaRPr sz="1500">
              <a:latin typeface="Consolas"/>
              <a:ea typeface="Consolas"/>
              <a:cs typeface="Consolas"/>
              <a:sym typeface="Consolas"/>
            </a:endParaRPr>
          </a:p>
          <a:p>
            <a:pPr indent="0" lvl="0" marL="0" rtl="0" algn="l">
              <a:lnSpc>
                <a:spcPct val="114000"/>
              </a:lnSpc>
              <a:spcBef>
                <a:spcPts val="0"/>
              </a:spcBef>
              <a:spcAft>
                <a:spcPts val="0"/>
              </a:spcAft>
              <a:buNone/>
            </a:pPr>
            <a:r>
              <a:t/>
            </a:r>
            <a:endParaRPr sz="1500">
              <a:latin typeface="Consolas"/>
              <a:ea typeface="Consolas"/>
              <a:cs typeface="Consolas"/>
              <a:sym typeface="Consolas"/>
            </a:endParaRPr>
          </a:p>
          <a:p>
            <a:pPr indent="0" lvl="0" marL="0" rtl="0" algn="l">
              <a:lnSpc>
                <a:spcPct val="114000"/>
              </a:lnSpc>
              <a:spcBef>
                <a:spcPts val="0"/>
              </a:spcBef>
              <a:spcAft>
                <a:spcPts val="0"/>
              </a:spcAft>
              <a:buNone/>
            </a:pPr>
            <a:r>
              <a:rPr b="1" lang="en" sz="1500">
                <a:solidFill>
                  <a:srgbClr val="FF0000"/>
                </a:solidFill>
                <a:latin typeface="Consolas"/>
                <a:ea typeface="Consolas"/>
                <a:cs typeface="Consolas"/>
                <a:sym typeface="Consolas"/>
              </a:rPr>
              <a:t>Cannot read property 'push' of undefined at Line 3: in (anonymous function)</a:t>
            </a:r>
            <a:endParaRPr b="1" sz="1500">
              <a:solidFill>
                <a:srgbClr val="FF0000"/>
              </a:solidFill>
              <a:latin typeface="Consolas"/>
              <a:ea typeface="Consolas"/>
              <a:cs typeface="Consolas"/>
              <a:sym typeface="Consolas"/>
            </a:endParaRPr>
          </a:p>
          <a:p>
            <a:pPr indent="0" lvl="0" marL="0" rtl="0" algn="l">
              <a:lnSpc>
                <a:spcPct val="114000"/>
              </a:lnSpc>
              <a:spcBef>
                <a:spcPts val="0"/>
              </a:spcBef>
              <a:spcAft>
                <a:spcPts val="0"/>
              </a:spcAft>
              <a:buNone/>
            </a:pPr>
            <a:r>
              <a:rPr b="1" lang="en" sz="1500">
                <a:solidFill>
                  <a:srgbClr val="FF0000"/>
                </a:solidFill>
                <a:latin typeface="Consolas"/>
                <a:ea typeface="Consolas"/>
                <a:cs typeface="Consolas"/>
                <a:sym typeface="Consolas"/>
              </a:rPr>
              <a:t>... Line 238: in (anonymous function)</a:t>
            </a:r>
            <a:endParaRPr b="1" sz="1500">
              <a:solidFill>
                <a:srgbClr val="FF0000"/>
              </a:solidFill>
              <a:latin typeface="Consolas"/>
              <a:ea typeface="Consolas"/>
              <a:cs typeface="Consolas"/>
              <a:sym typeface="Consolas"/>
            </a:endParaRPr>
          </a:p>
          <a:p>
            <a:pPr indent="0" lvl="0" marL="0" rtl="0" algn="l">
              <a:lnSpc>
                <a:spcPct val="114000"/>
              </a:lnSpc>
              <a:spcBef>
                <a:spcPts val="0"/>
              </a:spcBef>
              <a:spcAft>
                <a:spcPts val="0"/>
              </a:spcAft>
              <a:buNone/>
            </a:pPr>
            <a:r>
              <a:rPr b="1" lang="en" sz="1500">
                <a:solidFill>
                  <a:srgbClr val="FF0000"/>
                </a:solidFill>
                <a:latin typeface="Consolas"/>
                <a:ea typeface="Consolas"/>
                <a:cs typeface="Consolas"/>
                <a:sym typeface="Consolas"/>
              </a:rPr>
              <a:t>... Line 13</a:t>
            </a:r>
            <a:endParaRPr b="1" sz="1500">
              <a:solidFill>
                <a:srgbClr val="FF0000"/>
              </a:solidFill>
              <a:latin typeface="Consolas"/>
              <a:ea typeface="Consolas"/>
              <a:cs typeface="Consolas"/>
              <a:sym typeface="Consolas"/>
            </a:endParaRPr>
          </a:p>
          <a:p>
            <a:pPr indent="0" lvl="0" marL="0" rtl="0" algn="l">
              <a:lnSpc>
                <a:spcPct val="114000"/>
              </a:lnSpc>
              <a:spcBef>
                <a:spcPts val="0"/>
              </a:spcBef>
              <a:spcAft>
                <a:spcPts val="0"/>
              </a:spcAft>
              <a:buNone/>
            </a:pPr>
            <a:r>
              <a:t/>
            </a:r>
            <a:endParaRPr sz="1500">
              <a:latin typeface="Consolas"/>
              <a:ea typeface="Consolas"/>
              <a:cs typeface="Consolas"/>
              <a:sym typeface="Consolas"/>
            </a:endParaRPr>
          </a:p>
          <a:p>
            <a:pPr indent="0" lvl="0" marL="0" rtl="0" algn="l">
              <a:lnSpc>
                <a:spcPct val="100000"/>
              </a:lnSpc>
              <a:spcBef>
                <a:spcPts val="800"/>
              </a:spcBef>
              <a:spcAft>
                <a:spcPts val="0"/>
              </a:spcAft>
              <a:buNone/>
            </a:pPr>
            <a:r>
              <a:t/>
            </a:r>
            <a:endParaRPr sz="1700"/>
          </a:p>
          <a:p>
            <a:pPr indent="0" lvl="0" marL="0" rtl="0" algn="l">
              <a:lnSpc>
                <a:spcPct val="100000"/>
              </a:lnSpc>
              <a:spcBef>
                <a:spcPts val="1600"/>
              </a:spcBef>
              <a:spcAft>
                <a:spcPts val="1600"/>
              </a:spcAft>
              <a:buNone/>
            </a:pPr>
            <a:r>
              <a:t/>
            </a:r>
            <a:endParaRPr sz="1700"/>
          </a:p>
        </p:txBody>
      </p:sp>
      <p:sp>
        <p:nvSpPr>
          <p:cNvPr id="242" name="Google Shape;242;p36"/>
          <p:cNvSpPr txBox="1"/>
          <p:nvPr/>
        </p:nvSpPr>
        <p:spPr>
          <a:xfrm>
            <a:off x="3531025" y="2792750"/>
            <a:ext cx="5171100" cy="29904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200"/>
              <a:t>Q1: What is the bug?</a:t>
            </a:r>
            <a:endParaRPr b="1" sz="2200"/>
          </a:p>
          <a:p>
            <a:pPr indent="0" lvl="0" marL="0" rtl="0" algn="l">
              <a:spcBef>
                <a:spcPts val="0"/>
              </a:spcBef>
              <a:spcAft>
                <a:spcPts val="0"/>
              </a:spcAft>
              <a:buNone/>
            </a:pPr>
            <a:r>
              <a:rPr lang="en" sz="2200"/>
              <a:t>A: callback was not returning a correct type</a:t>
            </a:r>
            <a:endParaRPr sz="2200"/>
          </a:p>
          <a:p>
            <a:pPr indent="0" lvl="0" marL="0" rtl="0" algn="l">
              <a:spcBef>
                <a:spcPts val="0"/>
              </a:spcBef>
              <a:spcAft>
                <a:spcPts val="0"/>
              </a:spcAft>
              <a:buNone/>
            </a:pPr>
            <a:r>
              <a:t/>
            </a:r>
            <a:endParaRPr b="1" sz="2200"/>
          </a:p>
          <a:p>
            <a:pPr indent="0" lvl="0" marL="0" rtl="0" algn="l">
              <a:spcBef>
                <a:spcPts val="0"/>
              </a:spcBef>
              <a:spcAft>
                <a:spcPts val="0"/>
              </a:spcAft>
              <a:buNone/>
            </a:pPr>
            <a:r>
              <a:rPr b="1" lang="en" sz="2200"/>
              <a:t>Q2: Why is this error thrown?</a:t>
            </a:r>
            <a:endParaRPr b="1" sz="2200"/>
          </a:p>
          <a:p>
            <a:pPr indent="0" lvl="0" marL="0" rtl="0" algn="l">
              <a:spcBef>
                <a:spcPts val="0"/>
              </a:spcBef>
              <a:spcAft>
                <a:spcPts val="0"/>
              </a:spcAft>
              <a:buNone/>
            </a:pPr>
            <a:r>
              <a:rPr lang="en" sz="2200"/>
              <a:t>A: reduce passes the return from the last call of callback, to the next call of callback, as newArray</a:t>
            </a:r>
            <a:endParaRPr sz="2200"/>
          </a:p>
          <a:p>
            <a:pPr indent="0" lvl="0" marL="914400" marR="0" rtl="0" algn="l">
              <a:lnSpc>
                <a:spcPct val="100000"/>
              </a:lnSpc>
              <a:spcBef>
                <a:spcPts val="0"/>
              </a:spcBef>
              <a:spcAft>
                <a:spcPts val="0"/>
              </a:spcAft>
              <a:buNone/>
            </a:pPr>
            <a:r>
              <a:t/>
            </a:r>
            <a:endParaRPr b="1" sz="2200">
              <a:solidFill>
                <a:srgbClr val="0000FF"/>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6" name="Shape 246"/>
        <p:cNvGrpSpPr/>
        <p:nvPr/>
      </p:nvGrpSpPr>
      <p:grpSpPr>
        <a:xfrm>
          <a:off x="0" y="0"/>
          <a:ext cx="0" cy="0"/>
          <a:chOff x="0" y="0"/>
          <a:chExt cx="0" cy="0"/>
        </a:xfrm>
      </p:grpSpPr>
      <p:sp>
        <p:nvSpPr>
          <p:cNvPr id="247" name="Google Shape;247;p37"/>
          <p:cNvSpPr txBox="1"/>
          <p:nvPr>
            <p:ph type="title"/>
          </p:nvPr>
        </p:nvSpPr>
        <p:spPr>
          <a:xfrm>
            <a:off x="265500" y="1644233"/>
            <a:ext cx="4045200" cy="1976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More Examples</a:t>
            </a:r>
            <a:endParaRPr/>
          </a:p>
        </p:txBody>
      </p:sp>
      <p:sp>
        <p:nvSpPr>
          <p:cNvPr id="248" name="Google Shape;248;p37"/>
          <p:cNvSpPr txBox="1"/>
          <p:nvPr>
            <p:ph idx="1" type="subTitle"/>
          </p:nvPr>
        </p:nvSpPr>
        <p:spPr>
          <a:xfrm>
            <a:off x="265500" y="3737433"/>
            <a:ext cx="4045200" cy="1646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t/>
            </a:r>
            <a:endParaRPr/>
          </a:p>
        </p:txBody>
      </p:sp>
      <p:sp>
        <p:nvSpPr>
          <p:cNvPr id="249" name="Google Shape;249;p37"/>
          <p:cNvSpPr txBox="1"/>
          <p:nvPr>
            <p:ph idx="2" type="body"/>
          </p:nvPr>
        </p:nvSpPr>
        <p:spPr>
          <a:xfrm>
            <a:off x="4939500" y="965433"/>
            <a:ext cx="3837000" cy="4926900"/>
          </a:xfrm>
          <a:prstGeom prst="rect">
            <a:avLst/>
          </a:prstGeom>
        </p:spPr>
        <p:txBody>
          <a:bodyPr anchorCtr="0" anchor="ctr" bIns="91425" lIns="91425" spcFirstLastPara="1" rIns="91425" wrap="square" tIns="91425">
            <a:noAutofit/>
          </a:bodyPr>
          <a:lstStyle/>
          <a:p>
            <a:pPr indent="0" lvl="0" marL="0" rtl="0" algn="l">
              <a:spcBef>
                <a:spcPts val="0"/>
              </a:spcBef>
              <a:spcAft>
                <a:spcPts val="1600"/>
              </a:spcAft>
              <a:buNone/>
            </a:pPr>
            <a:r>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3" name="Shape 253"/>
        <p:cNvGrpSpPr/>
        <p:nvPr/>
      </p:nvGrpSpPr>
      <p:grpSpPr>
        <a:xfrm>
          <a:off x="0" y="0"/>
          <a:ext cx="0" cy="0"/>
          <a:chOff x="0" y="0"/>
          <a:chExt cx="0" cy="0"/>
        </a:xfrm>
      </p:grpSpPr>
      <p:sp>
        <p:nvSpPr>
          <p:cNvPr id="254" name="Google Shape;254;p38"/>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Exercise: Map, Reduce and Filter</a:t>
            </a:r>
            <a:endParaRPr/>
          </a:p>
        </p:txBody>
      </p:sp>
      <p:sp>
        <p:nvSpPr>
          <p:cNvPr id="255" name="Google Shape;255;p38"/>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Write a set of functions that takes as input an array of songs as an object: </a:t>
            </a:r>
            <a:endParaRPr/>
          </a:p>
          <a:p>
            <a:pPr indent="0" lvl="0" marL="0" rtl="0" algn="l">
              <a:spcBef>
                <a:spcPts val="1600"/>
              </a:spcBef>
              <a:spcAft>
                <a:spcPts val="0"/>
              </a:spcAft>
              <a:buNone/>
            </a:pPr>
            <a:r>
              <a:rPr lang="en"/>
              <a:t>{name: “Example Song”, artist: “220 Staff”}</a:t>
            </a:r>
            <a:endParaRPr/>
          </a:p>
          <a:p>
            <a:pPr indent="0" lvl="0" marL="0" rtl="0" algn="l">
              <a:spcBef>
                <a:spcPts val="1600"/>
              </a:spcBef>
              <a:spcAft>
                <a:spcPts val="0"/>
              </a:spcAft>
              <a:buNone/>
            </a:pPr>
            <a:r>
              <a:rPr lang="en"/>
              <a:t>And performs the following actions:</a:t>
            </a:r>
            <a:endParaRPr/>
          </a:p>
          <a:p>
            <a:pPr indent="-342900" lvl="0" marL="457200" rtl="0" algn="l">
              <a:spcBef>
                <a:spcPts val="1600"/>
              </a:spcBef>
              <a:spcAft>
                <a:spcPts val="0"/>
              </a:spcAft>
              <a:buSzPts val="1800"/>
              <a:buAutoNum type="arabicPeriod"/>
            </a:pPr>
            <a:r>
              <a:rPr lang="en"/>
              <a:t>Return an array of just the song names</a:t>
            </a:r>
            <a:endParaRPr/>
          </a:p>
          <a:p>
            <a:pPr indent="-342900" lvl="0" marL="457200" rtl="0" algn="l">
              <a:spcBef>
                <a:spcPts val="0"/>
              </a:spcBef>
              <a:spcAft>
                <a:spcPts val="0"/>
              </a:spcAft>
              <a:buSzPts val="1800"/>
              <a:buAutoNum type="arabicPeriod"/>
            </a:pPr>
            <a:r>
              <a:rPr lang="en"/>
              <a:t>Return an array of the song names in lower case</a:t>
            </a:r>
            <a:endParaRPr/>
          </a:p>
          <a:p>
            <a:pPr indent="-342900" lvl="0" marL="457200" rtl="0" algn="l">
              <a:spcBef>
                <a:spcPts val="0"/>
              </a:spcBef>
              <a:spcAft>
                <a:spcPts val="0"/>
              </a:spcAft>
              <a:buSzPts val="1800"/>
              <a:buAutoNum type="arabicPeriod"/>
            </a:pPr>
            <a:r>
              <a:rPr lang="en"/>
              <a:t>Return only the songs that are by a given artist</a:t>
            </a:r>
            <a:endParaRPr/>
          </a:p>
          <a:p>
            <a:pPr indent="-342900" lvl="0" marL="457200" rtl="0" algn="l">
              <a:spcBef>
                <a:spcPts val="0"/>
              </a:spcBef>
              <a:spcAft>
                <a:spcPts val="0"/>
              </a:spcAft>
              <a:buSzPts val="1800"/>
              <a:buAutoNum type="arabicPeriod"/>
            </a:pPr>
            <a:r>
              <a:rPr lang="en"/>
              <a:t>Return the number of songs by a given artist</a:t>
            </a:r>
            <a:endParaRPr/>
          </a:p>
          <a:p>
            <a:pPr indent="0" lvl="0" marL="0" rtl="0" algn="l">
              <a:spcBef>
                <a:spcPts val="1600"/>
              </a:spcBef>
              <a:spcAft>
                <a:spcPts val="1600"/>
              </a:spcAft>
              <a:buNone/>
            </a:pPr>
            <a:r>
              <a:rPr lang="en"/>
              <a:t>You can access the data with: elem.name and elem.artist</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9" name="Shape 259"/>
        <p:cNvGrpSpPr/>
        <p:nvPr/>
      </p:nvGrpSpPr>
      <p:grpSpPr>
        <a:xfrm>
          <a:off x="0" y="0"/>
          <a:ext cx="0" cy="0"/>
          <a:chOff x="0" y="0"/>
          <a:chExt cx="0" cy="0"/>
        </a:xfrm>
      </p:grpSpPr>
      <p:sp>
        <p:nvSpPr>
          <p:cNvPr id="260" name="Google Shape;260;p39"/>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Return an Array of All Song Names</a:t>
            </a:r>
            <a:endParaRPr/>
          </a:p>
        </p:txBody>
      </p:sp>
      <p:sp>
        <p:nvSpPr>
          <p:cNvPr id="261" name="Google Shape;261;p39"/>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0" lvl="0" marL="0" rtl="0" algn="l">
              <a:lnSpc>
                <a:spcPct val="135714"/>
              </a:lnSpc>
              <a:spcBef>
                <a:spcPts val="0"/>
              </a:spcBef>
              <a:spcAft>
                <a:spcPts val="0"/>
              </a:spcAft>
              <a:buClr>
                <a:schemeClr val="dk1"/>
              </a:buClr>
              <a:buSzPts val="1100"/>
              <a:buFont typeface="Arial"/>
              <a:buNone/>
            </a:pPr>
            <a:r>
              <a:rPr lang="en">
                <a:solidFill>
                  <a:srgbClr val="000000"/>
                </a:solidFill>
                <a:latin typeface="Consolas"/>
                <a:ea typeface="Consolas"/>
                <a:cs typeface="Consolas"/>
                <a:sym typeface="Consolas"/>
              </a:rPr>
              <a:t>function allSongNames(songs)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a:solidFill>
                  <a:srgbClr val="000000"/>
                </a:solidFill>
                <a:latin typeface="Consolas"/>
                <a:ea typeface="Consolas"/>
                <a:cs typeface="Consolas"/>
                <a:sym typeface="Consolas"/>
              </a:rPr>
              <a:t> return songs.map(function(song){</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a:solidFill>
                  <a:srgbClr val="000000"/>
                </a:solidFill>
                <a:latin typeface="Consolas"/>
                <a:ea typeface="Consolas"/>
                <a:cs typeface="Consolas"/>
                <a:sym typeface="Consolas"/>
              </a:rPr>
              <a:t>   return song.name;</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a:solidFill>
                  <a:srgbClr val="000000"/>
                </a:solidFill>
                <a:latin typeface="Consolas"/>
                <a:ea typeface="Consolas"/>
                <a:cs typeface="Consolas"/>
                <a:sym typeface="Consolas"/>
              </a:rPr>
              <a:t>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a:solidFill>
                  <a:srgbClr val="000000"/>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t/>
            </a:r>
            <a:endParaRPr>
              <a:solidFill>
                <a:srgbClr val="000000"/>
              </a:solidFill>
              <a:latin typeface="Consolas"/>
              <a:ea typeface="Consolas"/>
              <a:cs typeface="Consolas"/>
              <a:sym typeface="Consolas"/>
            </a:endParaRPr>
          </a:p>
          <a:p>
            <a:pPr indent="0" lvl="0" marL="0" rtl="0" algn="l">
              <a:spcBef>
                <a:spcPts val="0"/>
              </a:spcBef>
              <a:spcAft>
                <a:spcPts val="1600"/>
              </a:spcAft>
              <a:buNone/>
            </a:pPr>
            <a:r>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5" name="Shape 265"/>
        <p:cNvGrpSpPr/>
        <p:nvPr/>
      </p:nvGrpSpPr>
      <p:grpSpPr>
        <a:xfrm>
          <a:off x="0" y="0"/>
          <a:ext cx="0" cy="0"/>
          <a:chOff x="0" y="0"/>
          <a:chExt cx="0" cy="0"/>
        </a:xfrm>
      </p:grpSpPr>
      <p:sp>
        <p:nvSpPr>
          <p:cNvPr id="266" name="Google Shape;266;p40"/>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Return an Array of All Song Names Lowercased</a:t>
            </a:r>
            <a:endParaRPr/>
          </a:p>
        </p:txBody>
      </p:sp>
      <p:sp>
        <p:nvSpPr>
          <p:cNvPr id="267" name="Google Shape;267;p40"/>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0" lvl="0" marL="0" rtl="0" algn="l">
              <a:lnSpc>
                <a:spcPct val="135714"/>
              </a:lnSpc>
              <a:spcBef>
                <a:spcPts val="0"/>
              </a:spcBef>
              <a:spcAft>
                <a:spcPts val="0"/>
              </a:spcAft>
              <a:buClr>
                <a:schemeClr val="dk1"/>
              </a:buClr>
              <a:buSzPts val="1100"/>
              <a:buFont typeface="Arial"/>
              <a:buNone/>
            </a:pPr>
            <a:r>
              <a:rPr lang="en">
                <a:solidFill>
                  <a:srgbClr val="000000"/>
                </a:solidFill>
                <a:latin typeface="Consolas"/>
                <a:ea typeface="Consolas"/>
                <a:cs typeface="Consolas"/>
                <a:sym typeface="Consolas"/>
              </a:rPr>
              <a:t>function allSongNamesLower(songs)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a:solidFill>
                  <a:srgbClr val="000000"/>
                </a:solidFill>
                <a:latin typeface="Consolas"/>
                <a:ea typeface="Consolas"/>
                <a:cs typeface="Consolas"/>
                <a:sym typeface="Consolas"/>
              </a:rPr>
              <a:t> return songs.map(function(song){</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a:solidFill>
                  <a:srgbClr val="000000"/>
                </a:solidFill>
                <a:latin typeface="Consolas"/>
                <a:ea typeface="Consolas"/>
                <a:cs typeface="Consolas"/>
                <a:sym typeface="Consolas"/>
              </a:rPr>
              <a:t>   return song.name.toLowerCase();</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a:solidFill>
                  <a:srgbClr val="000000"/>
                </a:solidFill>
                <a:latin typeface="Consolas"/>
                <a:ea typeface="Consolas"/>
                <a:cs typeface="Consolas"/>
                <a:sym typeface="Consolas"/>
              </a:rPr>
              <a:t>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a:solidFill>
                  <a:srgbClr val="000000"/>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lgn="l">
              <a:spcBef>
                <a:spcPts val="0"/>
              </a:spcBef>
              <a:spcAft>
                <a:spcPts val="1600"/>
              </a:spcAft>
              <a:buNone/>
            </a:pPr>
            <a:r>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1" name="Shape 271"/>
        <p:cNvGrpSpPr/>
        <p:nvPr/>
      </p:nvGrpSpPr>
      <p:grpSpPr>
        <a:xfrm>
          <a:off x="0" y="0"/>
          <a:ext cx="0" cy="0"/>
          <a:chOff x="0" y="0"/>
          <a:chExt cx="0" cy="0"/>
        </a:xfrm>
      </p:grpSpPr>
      <p:sp>
        <p:nvSpPr>
          <p:cNvPr id="272" name="Google Shape;272;p41"/>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Return List of All Song Names by an Artist</a:t>
            </a:r>
            <a:endParaRPr/>
          </a:p>
        </p:txBody>
      </p:sp>
      <p:sp>
        <p:nvSpPr>
          <p:cNvPr id="273" name="Google Shape;273;p41"/>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0" lvl="0" marL="0" rtl="0" algn="l">
              <a:lnSpc>
                <a:spcPct val="135714"/>
              </a:lnSpc>
              <a:spcBef>
                <a:spcPts val="0"/>
              </a:spcBef>
              <a:spcAft>
                <a:spcPts val="0"/>
              </a:spcAft>
              <a:buClr>
                <a:schemeClr val="dk1"/>
              </a:buClr>
              <a:buSzPts val="1100"/>
              <a:buFont typeface="Arial"/>
              <a:buNone/>
            </a:pPr>
            <a:r>
              <a:rPr lang="en">
                <a:solidFill>
                  <a:srgbClr val="000000"/>
                </a:solidFill>
                <a:latin typeface="Consolas"/>
                <a:ea typeface="Consolas"/>
                <a:cs typeface="Consolas"/>
                <a:sym typeface="Consolas"/>
              </a:rPr>
              <a:t>function songsByArtist(songs, artist)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a:solidFill>
                  <a:srgbClr val="000000"/>
                </a:solidFill>
                <a:latin typeface="Consolas"/>
                <a:ea typeface="Consolas"/>
                <a:cs typeface="Consolas"/>
                <a:sym typeface="Consolas"/>
              </a:rPr>
              <a:t> return songs.filter(function(song)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a:solidFill>
                  <a:srgbClr val="000000"/>
                </a:solidFill>
                <a:latin typeface="Consolas"/>
                <a:ea typeface="Consolas"/>
                <a:cs typeface="Consolas"/>
                <a:sym typeface="Consolas"/>
              </a:rPr>
              <a:t>   return song.artist === artist;</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a:solidFill>
                  <a:srgbClr val="000000"/>
                </a:solidFill>
                <a:latin typeface="Consolas"/>
                <a:ea typeface="Consolas"/>
                <a:cs typeface="Consolas"/>
                <a:sym typeface="Consolas"/>
              </a:rPr>
              <a:t>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a:solidFill>
                  <a:srgbClr val="000000"/>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lgn="l">
              <a:spcBef>
                <a:spcPts val="0"/>
              </a:spcBef>
              <a:spcAft>
                <a:spcPts val="16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6" name="Shape 66"/>
        <p:cNvGrpSpPr/>
        <p:nvPr/>
      </p:nvGrpSpPr>
      <p:grpSpPr>
        <a:xfrm>
          <a:off x="0" y="0"/>
          <a:ext cx="0" cy="0"/>
          <a:chOff x="0" y="0"/>
          <a:chExt cx="0" cy="0"/>
        </a:xfrm>
      </p:grpSpPr>
      <p:sp>
        <p:nvSpPr>
          <p:cNvPr id="67" name="Google Shape;67;p15"/>
          <p:cNvSpPr txBox="1"/>
          <p:nvPr>
            <p:ph idx="1" type="body"/>
          </p:nvPr>
        </p:nvSpPr>
        <p:spPr>
          <a:xfrm>
            <a:off x="3251250" y="1356875"/>
            <a:ext cx="2641500" cy="48777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400"/>
              <a:t>Problem Statement:</a:t>
            </a:r>
            <a:r>
              <a:rPr lang="en" sz="1400"/>
              <a:t> Write a function that consumes an array of numbers and produces the product of all the elements of the array.</a:t>
            </a:r>
            <a:br>
              <a:rPr lang="en" sz="1400"/>
            </a:br>
            <a:endParaRPr sz="1400"/>
          </a:p>
          <a:p>
            <a:pPr indent="0" lvl="0" marL="0" rtl="0" algn="l">
              <a:lnSpc>
                <a:spcPct val="100000"/>
              </a:lnSpc>
              <a:spcBef>
                <a:spcPts val="0"/>
              </a:spcBef>
              <a:spcAft>
                <a:spcPts val="0"/>
              </a:spcAft>
              <a:buNone/>
            </a:pPr>
            <a:r>
              <a:rPr b="1" lang="en" sz="1400"/>
              <a:t>Example:</a:t>
            </a:r>
            <a:br>
              <a:rPr b="1" lang="en" sz="1400"/>
            </a:br>
            <a:r>
              <a:rPr lang="en" sz="1400">
                <a:latin typeface="Consolas"/>
                <a:ea typeface="Consolas"/>
                <a:cs typeface="Consolas"/>
                <a:sym typeface="Consolas"/>
              </a:rPr>
              <a:t>prod</a:t>
            </a:r>
            <a:r>
              <a:rPr lang="en" sz="1400">
                <a:latin typeface="Consolas"/>
                <a:ea typeface="Consolas"/>
                <a:cs typeface="Consolas"/>
                <a:sym typeface="Consolas"/>
              </a:rPr>
              <a:t>([2, 3, 4])</a:t>
            </a:r>
            <a:br>
              <a:rPr lang="en" sz="1400">
                <a:latin typeface="Consolas"/>
                <a:ea typeface="Consolas"/>
                <a:cs typeface="Consolas"/>
                <a:sym typeface="Consolas"/>
              </a:rPr>
            </a:br>
            <a:r>
              <a:rPr lang="en" sz="1400">
                <a:latin typeface="Consolas"/>
                <a:ea typeface="Consolas"/>
                <a:cs typeface="Consolas"/>
                <a:sym typeface="Consolas"/>
              </a:rPr>
              <a:t>// 48</a:t>
            </a:r>
            <a:endParaRPr b="1" sz="1400"/>
          </a:p>
          <a:p>
            <a:pPr indent="0" lvl="0" marL="0" rtl="0" algn="l">
              <a:lnSpc>
                <a:spcPct val="100000"/>
              </a:lnSpc>
              <a:spcBef>
                <a:spcPts val="0"/>
              </a:spcBef>
              <a:spcAft>
                <a:spcPts val="0"/>
              </a:spcAft>
              <a:buNone/>
            </a:pPr>
            <a:r>
              <a:t/>
            </a:r>
            <a:endParaRPr b="1" sz="1400"/>
          </a:p>
          <a:p>
            <a:pPr indent="0" lvl="0" marL="0" rtl="0" algn="l">
              <a:lnSpc>
                <a:spcPct val="100000"/>
              </a:lnSpc>
              <a:spcBef>
                <a:spcPts val="0"/>
              </a:spcBef>
              <a:spcAft>
                <a:spcPts val="0"/>
              </a:spcAft>
              <a:buNone/>
            </a:pPr>
            <a:r>
              <a:t/>
            </a:r>
            <a:endParaRPr b="1" sz="1400"/>
          </a:p>
          <a:p>
            <a:pPr indent="0" lvl="0" marL="0" rtl="0" algn="l">
              <a:lnSpc>
                <a:spcPct val="100000"/>
              </a:lnSpc>
              <a:spcBef>
                <a:spcPts val="0"/>
              </a:spcBef>
              <a:spcAft>
                <a:spcPts val="0"/>
              </a:spcAft>
              <a:buNone/>
            </a:pPr>
            <a:r>
              <a:rPr b="1" lang="en" sz="1400"/>
              <a:t>Type Signature:</a:t>
            </a:r>
            <a:br>
              <a:rPr b="1" lang="en" sz="1400"/>
            </a:br>
            <a:r>
              <a:rPr lang="en" sz="1400">
                <a:latin typeface="Consolas"/>
                <a:ea typeface="Consolas"/>
                <a:cs typeface="Consolas"/>
                <a:sym typeface="Consolas"/>
              </a:rPr>
              <a:t>prod</a:t>
            </a:r>
            <a:r>
              <a:rPr lang="en" sz="1400">
                <a:latin typeface="Consolas"/>
                <a:ea typeface="Consolas"/>
                <a:cs typeface="Consolas"/>
                <a:sym typeface="Consolas"/>
              </a:rPr>
              <a:t>(</a:t>
            </a:r>
            <a:br>
              <a:rPr lang="en" sz="1400">
                <a:latin typeface="Consolas"/>
                <a:ea typeface="Consolas"/>
                <a:cs typeface="Consolas"/>
                <a:sym typeface="Consolas"/>
              </a:rPr>
            </a:br>
            <a:r>
              <a:rPr lang="en" sz="1400">
                <a:latin typeface="Consolas"/>
                <a:ea typeface="Consolas"/>
                <a:cs typeface="Consolas"/>
                <a:sym typeface="Consolas"/>
              </a:rPr>
              <a:t>  a: number[]): number</a:t>
            </a:r>
            <a:endParaRPr sz="1400">
              <a:latin typeface="Consolas"/>
              <a:ea typeface="Consolas"/>
              <a:cs typeface="Consolas"/>
              <a:sym typeface="Consolas"/>
            </a:endParaRPr>
          </a:p>
          <a:p>
            <a:pPr indent="0" lvl="0" marL="0" rtl="0" algn="l">
              <a:lnSpc>
                <a:spcPct val="100000"/>
              </a:lnSpc>
              <a:spcBef>
                <a:spcPts val="0"/>
              </a:spcBef>
              <a:spcAft>
                <a:spcPts val="0"/>
              </a:spcAft>
              <a:buNone/>
            </a:pPr>
            <a:r>
              <a:t/>
            </a:r>
            <a:endParaRPr b="1" sz="1400"/>
          </a:p>
          <a:p>
            <a:pPr indent="0" lvl="0" marL="0" rtl="0" algn="l">
              <a:lnSpc>
                <a:spcPct val="100000"/>
              </a:lnSpc>
              <a:spcBef>
                <a:spcPts val="0"/>
              </a:spcBef>
              <a:spcAft>
                <a:spcPts val="0"/>
              </a:spcAft>
              <a:buClr>
                <a:schemeClr val="dk1"/>
              </a:buClr>
              <a:buSzPts val="1100"/>
              <a:buFont typeface="Arial"/>
              <a:buNone/>
            </a:pPr>
            <a:r>
              <a:rPr b="1" lang="en" sz="1400"/>
              <a:t>Solution:</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function prod(a) {</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let result = 1;</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for (let i = 0;</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i &lt; a.length;</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++i) {</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result = result * a[i];</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return result;</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t/>
            </a:r>
            <a:endParaRPr sz="1000">
              <a:latin typeface="Consolas"/>
              <a:ea typeface="Consolas"/>
              <a:cs typeface="Consolas"/>
              <a:sym typeface="Consolas"/>
            </a:endParaRPr>
          </a:p>
          <a:p>
            <a:pPr indent="0" lvl="0" marL="0" rtl="0" algn="l">
              <a:lnSpc>
                <a:spcPct val="100000"/>
              </a:lnSpc>
              <a:spcBef>
                <a:spcPts val="0"/>
              </a:spcBef>
              <a:spcAft>
                <a:spcPts val="0"/>
              </a:spcAft>
              <a:buNone/>
            </a:pPr>
            <a:r>
              <a:t/>
            </a:r>
            <a:endParaRPr sz="1400">
              <a:latin typeface="Consolas"/>
              <a:ea typeface="Consolas"/>
              <a:cs typeface="Consolas"/>
              <a:sym typeface="Consolas"/>
            </a:endParaRPr>
          </a:p>
        </p:txBody>
      </p:sp>
      <p:sp>
        <p:nvSpPr>
          <p:cNvPr id="68" name="Google Shape;68;p15"/>
          <p:cNvSpPr txBox="1"/>
          <p:nvPr>
            <p:ph idx="1" type="body"/>
          </p:nvPr>
        </p:nvSpPr>
        <p:spPr>
          <a:xfrm>
            <a:off x="311700" y="1356875"/>
            <a:ext cx="2641500" cy="48777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400"/>
              <a:t>Problem Statement:</a:t>
            </a:r>
            <a:r>
              <a:rPr lang="en" sz="1400"/>
              <a:t> Write a function that consumes an array of numbers and produces the sum of all the elements in the array.</a:t>
            </a:r>
            <a:br>
              <a:rPr lang="en" sz="1400"/>
            </a:br>
            <a:endParaRPr sz="1400"/>
          </a:p>
          <a:p>
            <a:pPr indent="0" lvl="0" marL="0" rtl="0" algn="l">
              <a:lnSpc>
                <a:spcPct val="100000"/>
              </a:lnSpc>
              <a:spcBef>
                <a:spcPts val="0"/>
              </a:spcBef>
              <a:spcAft>
                <a:spcPts val="0"/>
              </a:spcAft>
              <a:buNone/>
            </a:pPr>
            <a:r>
              <a:rPr b="1" lang="en" sz="1400"/>
              <a:t>Example:</a:t>
            </a:r>
            <a:br>
              <a:rPr b="1" lang="en" sz="1400"/>
            </a:br>
            <a:r>
              <a:rPr lang="en" sz="1400">
                <a:latin typeface="Consolas"/>
                <a:ea typeface="Consolas"/>
                <a:cs typeface="Consolas"/>
                <a:sym typeface="Consolas"/>
              </a:rPr>
              <a:t>sum</a:t>
            </a:r>
            <a:r>
              <a:rPr lang="en" sz="1400">
                <a:latin typeface="Consolas"/>
                <a:ea typeface="Consolas"/>
                <a:cs typeface="Consolas"/>
                <a:sym typeface="Consolas"/>
              </a:rPr>
              <a:t>([3, 20, 100])</a:t>
            </a:r>
            <a:br>
              <a:rPr lang="en" sz="1400">
                <a:latin typeface="Consolas"/>
                <a:ea typeface="Consolas"/>
                <a:cs typeface="Consolas"/>
                <a:sym typeface="Consolas"/>
              </a:rPr>
            </a:br>
            <a:r>
              <a:rPr lang="en" sz="1400">
                <a:latin typeface="Consolas"/>
                <a:ea typeface="Consolas"/>
                <a:cs typeface="Consolas"/>
                <a:sym typeface="Consolas"/>
              </a:rPr>
              <a:t>// 123</a:t>
            </a:r>
            <a:endParaRPr b="1" sz="1400"/>
          </a:p>
          <a:p>
            <a:pPr indent="0" lvl="0" marL="0" rtl="0" algn="l">
              <a:lnSpc>
                <a:spcPct val="100000"/>
              </a:lnSpc>
              <a:spcBef>
                <a:spcPts val="0"/>
              </a:spcBef>
              <a:spcAft>
                <a:spcPts val="0"/>
              </a:spcAft>
              <a:buNone/>
            </a:pPr>
            <a:r>
              <a:t/>
            </a:r>
            <a:endParaRPr b="1" sz="1400"/>
          </a:p>
          <a:p>
            <a:pPr indent="0" lvl="0" marL="0" rtl="0" algn="l">
              <a:lnSpc>
                <a:spcPct val="100000"/>
              </a:lnSpc>
              <a:spcBef>
                <a:spcPts val="0"/>
              </a:spcBef>
              <a:spcAft>
                <a:spcPts val="0"/>
              </a:spcAft>
              <a:buNone/>
            </a:pPr>
            <a:r>
              <a:t/>
            </a:r>
            <a:endParaRPr b="1" sz="1400"/>
          </a:p>
          <a:p>
            <a:pPr indent="0" lvl="0" marL="0" rtl="0" algn="l">
              <a:lnSpc>
                <a:spcPct val="100000"/>
              </a:lnSpc>
              <a:spcBef>
                <a:spcPts val="0"/>
              </a:spcBef>
              <a:spcAft>
                <a:spcPts val="0"/>
              </a:spcAft>
              <a:buNone/>
            </a:pPr>
            <a:r>
              <a:rPr b="1" lang="en" sz="1400"/>
              <a:t>Type Signature:</a:t>
            </a:r>
            <a:br>
              <a:rPr b="1" lang="en" sz="1400"/>
            </a:br>
            <a:r>
              <a:rPr lang="en" sz="1400">
                <a:latin typeface="Consolas"/>
                <a:ea typeface="Consolas"/>
                <a:cs typeface="Consolas"/>
                <a:sym typeface="Consolas"/>
              </a:rPr>
              <a:t>sum</a:t>
            </a:r>
            <a:r>
              <a:rPr lang="en" sz="1400">
                <a:latin typeface="Consolas"/>
                <a:ea typeface="Consolas"/>
                <a:cs typeface="Consolas"/>
                <a:sym typeface="Consolas"/>
              </a:rPr>
              <a:t>(</a:t>
            </a:r>
            <a:br>
              <a:rPr lang="en" sz="1400">
                <a:latin typeface="Consolas"/>
                <a:ea typeface="Consolas"/>
                <a:cs typeface="Consolas"/>
                <a:sym typeface="Consolas"/>
              </a:rPr>
            </a:br>
            <a:r>
              <a:rPr lang="en" sz="1400">
                <a:latin typeface="Consolas"/>
                <a:ea typeface="Consolas"/>
                <a:cs typeface="Consolas"/>
                <a:sym typeface="Consolas"/>
              </a:rPr>
              <a:t>  a: number[]): number</a:t>
            </a:r>
            <a:endParaRPr b="1" sz="1400"/>
          </a:p>
          <a:p>
            <a:pPr indent="0" lvl="0" marL="0" rtl="0" algn="l">
              <a:lnSpc>
                <a:spcPct val="100000"/>
              </a:lnSpc>
              <a:spcBef>
                <a:spcPts val="0"/>
              </a:spcBef>
              <a:spcAft>
                <a:spcPts val="0"/>
              </a:spcAft>
              <a:buNone/>
            </a:pPr>
            <a:r>
              <a:t/>
            </a:r>
            <a:endParaRPr b="1" sz="1400"/>
          </a:p>
          <a:p>
            <a:pPr indent="0" lvl="0" marL="0" rtl="0" algn="l">
              <a:lnSpc>
                <a:spcPct val="100000"/>
              </a:lnSpc>
              <a:spcBef>
                <a:spcPts val="0"/>
              </a:spcBef>
              <a:spcAft>
                <a:spcPts val="0"/>
              </a:spcAft>
              <a:buClr>
                <a:schemeClr val="dk1"/>
              </a:buClr>
              <a:buSzPts val="1100"/>
              <a:buFont typeface="Arial"/>
              <a:buNone/>
            </a:pPr>
            <a:r>
              <a:rPr b="1" lang="en" sz="1400"/>
              <a:t>Solution:</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function sum(a) {</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let result = 0;</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for (let i = 0;</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i &lt; a.length;</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++i) {</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result = result + a[i];</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return result;</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a:t>
            </a:r>
            <a:endParaRPr sz="1000">
              <a:latin typeface="Consolas"/>
              <a:ea typeface="Consolas"/>
              <a:cs typeface="Consolas"/>
              <a:sym typeface="Consolas"/>
            </a:endParaRPr>
          </a:p>
          <a:p>
            <a:pPr indent="0" lvl="0" marL="0" rtl="0" algn="l">
              <a:lnSpc>
                <a:spcPct val="100000"/>
              </a:lnSpc>
              <a:spcBef>
                <a:spcPts val="0"/>
              </a:spcBef>
              <a:spcAft>
                <a:spcPts val="0"/>
              </a:spcAft>
              <a:buNone/>
            </a:pPr>
            <a:r>
              <a:t/>
            </a:r>
            <a:endParaRPr sz="1000">
              <a:latin typeface="Consolas"/>
              <a:ea typeface="Consolas"/>
              <a:cs typeface="Consolas"/>
              <a:sym typeface="Consolas"/>
            </a:endParaRPr>
          </a:p>
        </p:txBody>
      </p:sp>
      <p:sp>
        <p:nvSpPr>
          <p:cNvPr id="69" name="Google Shape;69;p15"/>
          <p:cNvSpPr txBox="1"/>
          <p:nvPr>
            <p:ph idx="1" type="body"/>
          </p:nvPr>
        </p:nvSpPr>
        <p:spPr>
          <a:xfrm>
            <a:off x="6190800" y="1356875"/>
            <a:ext cx="2641500" cy="48777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400"/>
              <a:t>Problem Statement:</a:t>
            </a:r>
            <a:r>
              <a:rPr lang="en" sz="1400"/>
              <a:t> Write a function that consumes an array of strings and produces a the sum of the lengths of all the strings in the input array.</a:t>
            </a:r>
            <a:endParaRPr sz="1400"/>
          </a:p>
          <a:p>
            <a:pPr indent="0" lvl="0" marL="0" rtl="0" algn="l">
              <a:lnSpc>
                <a:spcPct val="100000"/>
              </a:lnSpc>
              <a:spcBef>
                <a:spcPts val="0"/>
              </a:spcBef>
              <a:spcAft>
                <a:spcPts val="0"/>
              </a:spcAft>
              <a:buNone/>
            </a:pPr>
            <a:r>
              <a:t/>
            </a:r>
            <a:endParaRPr sz="1400"/>
          </a:p>
          <a:p>
            <a:pPr indent="0" lvl="0" marL="0" rtl="0" algn="l">
              <a:lnSpc>
                <a:spcPct val="100000"/>
              </a:lnSpc>
              <a:spcBef>
                <a:spcPts val="0"/>
              </a:spcBef>
              <a:spcAft>
                <a:spcPts val="0"/>
              </a:spcAft>
              <a:buNone/>
            </a:pPr>
            <a:r>
              <a:rPr b="1" lang="en" sz="1400"/>
              <a:t>Example:</a:t>
            </a:r>
            <a:br>
              <a:rPr b="1" lang="en" sz="1400"/>
            </a:br>
            <a:r>
              <a:rPr lang="en" sz="1400">
                <a:latin typeface="Consolas"/>
                <a:ea typeface="Consolas"/>
                <a:cs typeface="Consolas"/>
                <a:sym typeface="Consolas"/>
              </a:rPr>
              <a:t>lenAll</a:t>
            </a:r>
            <a:r>
              <a:rPr lang="en" sz="1400">
                <a:latin typeface="Consolas"/>
                <a:ea typeface="Consolas"/>
                <a:cs typeface="Consolas"/>
                <a:sym typeface="Consolas"/>
              </a:rPr>
              <a:t>([</a:t>
            </a:r>
            <a:endParaRPr sz="1400">
              <a:latin typeface="Consolas"/>
              <a:ea typeface="Consolas"/>
              <a:cs typeface="Consolas"/>
              <a:sym typeface="Consolas"/>
            </a:endParaRPr>
          </a:p>
          <a:p>
            <a:pPr indent="0" lvl="0" marL="0" rtl="0" algn="l">
              <a:lnSpc>
                <a:spcPct val="100000"/>
              </a:lnSpc>
              <a:spcBef>
                <a:spcPts val="0"/>
              </a:spcBef>
              <a:spcAft>
                <a:spcPts val="0"/>
              </a:spcAft>
              <a:buNone/>
            </a:pPr>
            <a:r>
              <a:rPr lang="en" sz="1400">
                <a:latin typeface="Consolas"/>
                <a:ea typeface="Consolas"/>
                <a:cs typeface="Consolas"/>
                <a:sym typeface="Consolas"/>
              </a:rPr>
              <a:t>  </a:t>
            </a:r>
            <a:r>
              <a:rPr lang="en" sz="1400">
                <a:latin typeface="Consolas"/>
                <a:ea typeface="Consolas"/>
                <a:cs typeface="Consolas"/>
                <a:sym typeface="Consolas"/>
              </a:rPr>
              <a:t>'compsci',   </a:t>
            </a:r>
            <a:endParaRPr sz="1400">
              <a:latin typeface="Consolas"/>
              <a:ea typeface="Consolas"/>
              <a:cs typeface="Consolas"/>
              <a:sym typeface="Consolas"/>
            </a:endParaRPr>
          </a:p>
          <a:p>
            <a:pPr indent="0" lvl="0" marL="0" rtl="0" algn="l">
              <a:lnSpc>
                <a:spcPct val="100000"/>
              </a:lnSpc>
              <a:spcBef>
                <a:spcPts val="0"/>
              </a:spcBef>
              <a:spcAft>
                <a:spcPts val="0"/>
              </a:spcAft>
              <a:buNone/>
            </a:pPr>
            <a:r>
              <a:rPr lang="en" sz="1400">
                <a:latin typeface="Consolas"/>
                <a:ea typeface="Consolas"/>
                <a:cs typeface="Consolas"/>
                <a:sym typeface="Consolas"/>
              </a:rPr>
              <a:t>  '220']);</a:t>
            </a:r>
            <a:br>
              <a:rPr lang="en" sz="1400">
                <a:latin typeface="Consolas"/>
                <a:ea typeface="Consolas"/>
                <a:cs typeface="Consolas"/>
                <a:sym typeface="Consolas"/>
              </a:rPr>
            </a:br>
            <a:r>
              <a:rPr lang="en" sz="1400">
                <a:latin typeface="Consolas"/>
                <a:ea typeface="Consolas"/>
                <a:cs typeface="Consolas"/>
                <a:sym typeface="Consolas"/>
              </a:rPr>
              <a:t>// 10</a:t>
            </a:r>
            <a:endParaRPr b="1" sz="1400"/>
          </a:p>
          <a:p>
            <a:pPr indent="0" lvl="0" marL="0" rtl="0" algn="l">
              <a:lnSpc>
                <a:spcPct val="100000"/>
              </a:lnSpc>
              <a:spcBef>
                <a:spcPts val="0"/>
              </a:spcBef>
              <a:spcAft>
                <a:spcPts val="0"/>
              </a:spcAft>
              <a:buNone/>
            </a:pPr>
            <a:r>
              <a:rPr b="1" lang="en" sz="1400"/>
              <a:t>Type Signature:</a:t>
            </a:r>
            <a:br>
              <a:rPr b="1" lang="en" sz="1400"/>
            </a:br>
            <a:r>
              <a:rPr lang="en" sz="1400">
                <a:latin typeface="Consolas"/>
                <a:ea typeface="Consolas"/>
                <a:cs typeface="Consolas"/>
                <a:sym typeface="Consolas"/>
              </a:rPr>
              <a:t>lenAll</a:t>
            </a:r>
            <a:r>
              <a:rPr lang="en" sz="1400">
                <a:latin typeface="Consolas"/>
                <a:ea typeface="Consolas"/>
                <a:cs typeface="Consolas"/>
                <a:sym typeface="Consolas"/>
              </a:rPr>
              <a:t>(</a:t>
            </a:r>
            <a:br>
              <a:rPr lang="en" sz="1400">
                <a:latin typeface="Consolas"/>
                <a:ea typeface="Consolas"/>
                <a:cs typeface="Consolas"/>
                <a:sym typeface="Consolas"/>
              </a:rPr>
            </a:br>
            <a:r>
              <a:rPr lang="en" sz="1400">
                <a:latin typeface="Consolas"/>
                <a:ea typeface="Consolas"/>
                <a:cs typeface="Consolas"/>
                <a:sym typeface="Consolas"/>
              </a:rPr>
              <a:t>  a: string[]): number</a:t>
            </a:r>
            <a:endParaRPr sz="1400">
              <a:latin typeface="Consolas"/>
              <a:ea typeface="Consolas"/>
              <a:cs typeface="Consolas"/>
              <a:sym typeface="Consolas"/>
            </a:endParaRPr>
          </a:p>
          <a:p>
            <a:pPr indent="0" lvl="0" marL="0" rtl="0" algn="l">
              <a:lnSpc>
                <a:spcPct val="100000"/>
              </a:lnSpc>
              <a:spcBef>
                <a:spcPts val="0"/>
              </a:spcBef>
              <a:spcAft>
                <a:spcPts val="0"/>
              </a:spcAft>
              <a:buNone/>
            </a:pPr>
            <a:r>
              <a:t/>
            </a:r>
            <a:endParaRPr sz="14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b="1" lang="en" sz="1400"/>
              <a:t>Solution:</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function lenAll(a) {</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let result = 0;</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for (let i = 0;</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i &lt; a.length;</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++i) {</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result = result + a[i].length;</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return result;</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a:t>
            </a:r>
            <a:endParaRPr sz="1400">
              <a:latin typeface="Consolas"/>
              <a:ea typeface="Consolas"/>
              <a:cs typeface="Consolas"/>
              <a:sym typeface="Consolas"/>
            </a:endParaRPr>
          </a:p>
        </p:txBody>
      </p:sp>
      <p:sp>
        <p:nvSpPr>
          <p:cNvPr id="70" name="Google Shape;70;p15"/>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Three different functions</a:t>
            </a:r>
            <a:endParaRPr/>
          </a:p>
        </p:txBody>
      </p:sp>
      <p:sp>
        <p:nvSpPr>
          <p:cNvPr id="71" name="Google Shape;71;p15"/>
          <p:cNvSpPr txBox="1"/>
          <p:nvPr/>
        </p:nvSpPr>
        <p:spPr>
          <a:xfrm>
            <a:off x="5486475" y="6323850"/>
            <a:ext cx="3534000" cy="413400"/>
          </a:xfrm>
          <a:prstGeom prst="rect">
            <a:avLst/>
          </a:prstGeom>
          <a:solidFill>
            <a:srgbClr val="FFFF00"/>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Can we use </a:t>
            </a:r>
            <a:r>
              <a:rPr lang="en">
                <a:latin typeface="Consolas"/>
                <a:ea typeface="Consolas"/>
                <a:cs typeface="Consolas"/>
                <a:sym typeface="Consolas"/>
              </a:rPr>
              <a:t>map</a:t>
            </a:r>
            <a:r>
              <a:rPr lang="en"/>
              <a:t> to write these functions?</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7" name="Shape 277"/>
        <p:cNvGrpSpPr/>
        <p:nvPr/>
      </p:nvGrpSpPr>
      <p:grpSpPr>
        <a:xfrm>
          <a:off x="0" y="0"/>
          <a:ext cx="0" cy="0"/>
          <a:chOff x="0" y="0"/>
          <a:chExt cx="0" cy="0"/>
        </a:xfrm>
      </p:grpSpPr>
      <p:sp>
        <p:nvSpPr>
          <p:cNvPr id="278" name="Google Shape;278;p42"/>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Return Number of Songs by a Particular Artist</a:t>
            </a:r>
            <a:endParaRPr/>
          </a:p>
        </p:txBody>
      </p:sp>
      <p:sp>
        <p:nvSpPr>
          <p:cNvPr id="279" name="Google Shape;279;p42"/>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0" lvl="0" marL="0" rtl="0" algn="l">
              <a:lnSpc>
                <a:spcPct val="135714"/>
              </a:lnSpc>
              <a:spcBef>
                <a:spcPts val="0"/>
              </a:spcBef>
              <a:spcAft>
                <a:spcPts val="0"/>
              </a:spcAft>
              <a:buClr>
                <a:schemeClr val="dk1"/>
              </a:buClr>
              <a:buSzPts val="1100"/>
              <a:buFont typeface="Arial"/>
              <a:buNone/>
            </a:pPr>
            <a:r>
              <a:rPr lang="en">
                <a:solidFill>
                  <a:srgbClr val="000000"/>
                </a:solidFill>
                <a:latin typeface="Consolas"/>
                <a:ea typeface="Consolas"/>
                <a:cs typeface="Consolas"/>
                <a:sym typeface="Consolas"/>
              </a:rPr>
              <a:t>function songCount(songs, artist)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a:solidFill>
                  <a:srgbClr val="000000"/>
                </a:solidFill>
                <a:latin typeface="Consolas"/>
                <a:ea typeface="Consolas"/>
                <a:cs typeface="Consolas"/>
                <a:sym typeface="Consolas"/>
              </a:rPr>
              <a:t> return songs.reduce(function(accumulator, song){</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a:solidFill>
                  <a:srgbClr val="000000"/>
                </a:solidFill>
                <a:latin typeface="Consolas"/>
                <a:ea typeface="Consolas"/>
                <a:cs typeface="Consolas"/>
                <a:sym typeface="Consolas"/>
              </a:rPr>
              <a:t>   if(song.artist === artist){</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a:solidFill>
                  <a:srgbClr val="000000"/>
                </a:solidFill>
                <a:latin typeface="Consolas"/>
                <a:ea typeface="Consolas"/>
                <a:cs typeface="Consolas"/>
                <a:sym typeface="Consolas"/>
              </a:rPr>
              <a:t>     return accumulator += 1;</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a:solidFill>
                  <a:srgbClr val="000000"/>
                </a:solidFill>
                <a:latin typeface="Consolas"/>
                <a:ea typeface="Consolas"/>
                <a:cs typeface="Consolas"/>
                <a:sym typeface="Consolas"/>
              </a:rPr>
              <a:t>   }else{</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a:solidFill>
                  <a:srgbClr val="000000"/>
                </a:solidFill>
                <a:latin typeface="Consolas"/>
                <a:ea typeface="Consolas"/>
                <a:cs typeface="Consolas"/>
                <a:sym typeface="Consolas"/>
              </a:rPr>
              <a:t>     return accumulator;</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a:solidFill>
                  <a:srgbClr val="000000"/>
                </a:solidFill>
                <a:latin typeface="Consolas"/>
                <a:ea typeface="Consolas"/>
                <a:cs typeface="Consolas"/>
                <a:sym typeface="Consolas"/>
              </a:rPr>
              <a:t>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a:solidFill>
                  <a:srgbClr val="000000"/>
                </a:solidFill>
                <a:latin typeface="Consolas"/>
                <a:ea typeface="Consolas"/>
                <a:cs typeface="Consolas"/>
                <a:sym typeface="Consolas"/>
              </a:rPr>
              <a:t>  },0);</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a:solidFill>
                  <a:srgbClr val="000000"/>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lgn="l">
              <a:spcBef>
                <a:spcPts val="0"/>
              </a:spcBef>
              <a:spcAft>
                <a:spcPts val="1600"/>
              </a:spcAft>
              <a:buNone/>
            </a:pPr>
            <a:r>
              <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3" name="Shape 283"/>
        <p:cNvGrpSpPr/>
        <p:nvPr/>
      </p:nvGrpSpPr>
      <p:grpSpPr>
        <a:xfrm>
          <a:off x="0" y="0"/>
          <a:ext cx="0" cy="0"/>
          <a:chOff x="0" y="0"/>
          <a:chExt cx="0" cy="0"/>
        </a:xfrm>
      </p:grpSpPr>
      <p:sp>
        <p:nvSpPr>
          <p:cNvPr id="284" name="Google Shape;284;p43"/>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Examples of Reduce</a:t>
            </a:r>
            <a:endParaRPr/>
          </a:p>
        </p:txBody>
      </p:sp>
      <p:sp>
        <p:nvSpPr>
          <p:cNvPr id="285" name="Google Shape;285;p43"/>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2400">
                <a:latin typeface="Calibri"/>
                <a:ea typeface="Calibri"/>
                <a:cs typeface="Calibri"/>
                <a:sym typeface="Calibri"/>
              </a:rPr>
              <a:t>Question</a:t>
            </a:r>
            <a:r>
              <a:rPr lang="en" sz="2400">
                <a:latin typeface="Calibri"/>
                <a:ea typeface="Calibri"/>
                <a:cs typeface="Calibri"/>
                <a:sym typeface="Calibri"/>
              </a:rPr>
              <a:t>: Using reduce, write a new function called </a:t>
            </a:r>
            <a:endParaRPr sz="2400">
              <a:latin typeface="Calibri"/>
              <a:ea typeface="Calibri"/>
              <a:cs typeface="Calibri"/>
              <a:sym typeface="Calibri"/>
            </a:endParaRPr>
          </a:p>
          <a:p>
            <a:pPr indent="0" lvl="0" marL="0" rtl="0" algn="l">
              <a:lnSpc>
                <a:spcPct val="100000"/>
              </a:lnSpc>
              <a:spcBef>
                <a:spcPts val="0"/>
              </a:spcBef>
              <a:spcAft>
                <a:spcPts val="0"/>
              </a:spcAft>
              <a:buNone/>
            </a:pPr>
            <a:r>
              <a:rPr lang="en" sz="2400">
                <a:latin typeface="Consolas"/>
                <a:ea typeface="Consolas"/>
                <a:cs typeface="Consolas"/>
                <a:sym typeface="Consolas"/>
              </a:rPr>
              <a:t>concat(a1, a2)</a:t>
            </a:r>
            <a:r>
              <a:rPr lang="en" sz="2400">
                <a:latin typeface="Calibri"/>
                <a:ea typeface="Calibri"/>
                <a:cs typeface="Calibri"/>
                <a:sym typeface="Calibri"/>
              </a:rPr>
              <a:t> that creates a new array consisting of a2 appended to a1</a:t>
            </a: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9" name="Shape 289"/>
        <p:cNvGrpSpPr/>
        <p:nvPr/>
      </p:nvGrpSpPr>
      <p:grpSpPr>
        <a:xfrm>
          <a:off x="0" y="0"/>
          <a:ext cx="0" cy="0"/>
          <a:chOff x="0" y="0"/>
          <a:chExt cx="0" cy="0"/>
        </a:xfrm>
      </p:grpSpPr>
      <p:sp>
        <p:nvSpPr>
          <p:cNvPr id="290" name="Google Shape;290;p44"/>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Using</a:t>
            </a:r>
            <a:r>
              <a:rPr lang="en"/>
              <a:t> reduce</a:t>
            </a:r>
            <a:r>
              <a:rPr lang="en"/>
              <a:t> for concat</a:t>
            </a:r>
            <a:endParaRPr/>
          </a:p>
        </p:txBody>
      </p:sp>
      <p:sp>
        <p:nvSpPr>
          <p:cNvPr id="291" name="Google Shape;291;p44"/>
          <p:cNvSpPr txBox="1"/>
          <p:nvPr>
            <p:ph idx="1" type="body"/>
          </p:nvPr>
        </p:nvSpPr>
        <p:spPr>
          <a:xfrm>
            <a:off x="311700" y="1536624"/>
            <a:ext cx="8520600" cy="4990200"/>
          </a:xfrm>
          <a:prstGeom prst="rect">
            <a:avLst/>
          </a:prstGeom>
        </p:spPr>
        <p:txBody>
          <a:bodyPr anchorCtr="0" anchor="t" bIns="91425" lIns="91425" spcFirstLastPara="1" rIns="91425" wrap="square" tIns="91425">
            <a:noAutofit/>
          </a:bodyPr>
          <a:lstStyle/>
          <a:p>
            <a:pPr indent="-381000" lvl="0" marL="457200" rtl="0" algn="l">
              <a:lnSpc>
                <a:spcPct val="114000"/>
              </a:lnSpc>
              <a:spcBef>
                <a:spcPts val="0"/>
              </a:spcBef>
              <a:spcAft>
                <a:spcPts val="0"/>
              </a:spcAft>
              <a:buSzPts val="2400"/>
              <a:buFont typeface="Calibri"/>
              <a:buAutoNum type="arabicPeriod"/>
            </a:pPr>
            <a:r>
              <a:rPr lang="en" sz="2400">
                <a:latin typeface="Calibri"/>
                <a:ea typeface="Calibri"/>
                <a:cs typeface="Calibri"/>
                <a:sym typeface="Calibri"/>
              </a:rPr>
              <a:t>What is the type signature of the callback function?</a:t>
            </a:r>
            <a:endParaRPr sz="2400">
              <a:latin typeface="Calibri"/>
              <a:ea typeface="Calibri"/>
              <a:cs typeface="Calibri"/>
              <a:sym typeface="Calibri"/>
            </a:endParaRPr>
          </a:p>
          <a:p>
            <a:pPr indent="-381000" lvl="1" marL="914400" rtl="0" algn="l">
              <a:lnSpc>
                <a:spcPct val="114000"/>
              </a:lnSpc>
              <a:spcBef>
                <a:spcPts val="0"/>
              </a:spcBef>
              <a:spcAft>
                <a:spcPts val="0"/>
              </a:spcAft>
              <a:buSzPts val="2400"/>
              <a:buFont typeface="Calibri"/>
              <a:buAutoNum type="alphaLcPeriod"/>
            </a:pPr>
            <a:r>
              <a:rPr lang="en" sz="2400">
                <a:latin typeface="Calibri"/>
                <a:ea typeface="Calibri"/>
                <a:cs typeface="Calibri"/>
                <a:sym typeface="Calibri"/>
              </a:rPr>
              <a:t>Parameter 1 (current accumulator value)</a:t>
            </a:r>
            <a:endParaRPr sz="2400">
              <a:latin typeface="Calibri"/>
              <a:ea typeface="Calibri"/>
              <a:cs typeface="Calibri"/>
              <a:sym typeface="Calibri"/>
            </a:endParaRPr>
          </a:p>
          <a:p>
            <a:pPr indent="-381000" lvl="1" marL="914400" rtl="0" algn="l">
              <a:lnSpc>
                <a:spcPct val="114000"/>
              </a:lnSpc>
              <a:spcBef>
                <a:spcPts val="0"/>
              </a:spcBef>
              <a:spcAft>
                <a:spcPts val="0"/>
              </a:spcAft>
              <a:buSzPts val="2400"/>
              <a:buFont typeface="Calibri"/>
              <a:buAutoNum type="alphaLcPeriod"/>
            </a:pPr>
            <a:r>
              <a:rPr lang="en" sz="2400">
                <a:latin typeface="Calibri"/>
                <a:ea typeface="Calibri"/>
                <a:cs typeface="Calibri"/>
                <a:sym typeface="Calibri"/>
              </a:rPr>
              <a:t>Parameter 2 (element from array)</a:t>
            </a:r>
            <a:endParaRPr sz="2400">
              <a:latin typeface="Calibri"/>
              <a:ea typeface="Calibri"/>
              <a:cs typeface="Calibri"/>
              <a:sym typeface="Calibri"/>
            </a:endParaRPr>
          </a:p>
          <a:p>
            <a:pPr indent="-381000" lvl="1" marL="914400" rtl="0" algn="l">
              <a:lnSpc>
                <a:spcPct val="114000"/>
              </a:lnSpc>
              <a:spcBef>
                <a:spcPts val="0"/>
              </a:spcBef>
              <a:spcAft>
                <a:spcPts val="0"/>
              </a:spcAft>
              <a:buSzPts val="2400"/>
              <a:buFont typeface="Calibri"/>
              <a:buAutoNum type="alphaLcPeriod"/>
            </a:pPr>
            <a:r>
              <a:rPr lang="en" sz="2400">
                <a:latin typeface="Calibri"/>
                <a:ea typeface="Calibri"/>
                <a:cs typeface="Calibri"/>
                <a:sym typeface="Calibri"/>
              </a:rPr>
              <a:t>Return value (???)</a:t>
            </a:r>
            <a:endParaRPr sz="2400">
              <a:latin typeface="Calibri"/>
              <a:ea typeface="Calibri"/>
              <a:cs typeface="Calibri"/>
              <a:sym typeface="Calibri"/>
            </a:endParaRPr>
          </a:p>
          <a:p>
            <a:pPr indent="-381000" lvl="0" marL="457200" marR="0" rtl="0" algn="l">
              <a:lnSpc>
                <a:spcPct val="114000"/>
              </a:lnSpc>
              <a:spcBef>
                <a:spcPts val="0"/>
              </a:spcBef>
              <a:spcAft>
                <a:spcPts val="0"/>
              </a:spcAft>
              <a:buClr>
                <a:schemeClr val="dk2"/>
              </a:buClr>
              <a:buSzPts val="2400"/>
              <a:buFont typeface="Calibri"/>
              <a:buAutoNum type="arabicPeriod"/>
            </a:pPr>
            <a:r>
              <a:rPr lang="en" sz="2400">
                <a:latin typeface="Calibri"/>
                <a:ea typeface="Calibri"/>
                <a:cs typeface="Calibri"/>
                <a:sym typeface="Calibri"/>
              </a:rPr>
              <a:t>How is the accumulator calculated each time?</a:t>
            </a:r>
            <a:endParaRPr sz="2400">
              <a:latin typeface="Calibri"/>
              <a:ea typeface="Calibri"/>
              <a:cs typeface="Calibri"/>
              <a:sym typeface="Calibri"/>
            </a:endParaRPr>
          </a:p>
          <a:p>
            <a:pPr indent="-381000" lvl="0" marL="457200" rtl="0" algn="l">
              <a:lnSpc>
                <a:spcPct val="114000"/>
              </a:lnSpc>
              <a:spcBef>
                <a:spcPts val="0"/>
              </a:spcBef>
              <a:spcAft>
                <a:spcPts val="0"/>
              </a:spcAft>
              <a:buSzPts val="2400"/>
              <a:buFont typeface="Calibri"/>
              <a:buAutoNum type="arabicPeriod"/>
            </a:pPr>
            <a:r>
              <a:rPr lang="en" sz="2400">
                <a:latin typeface="Calibri"/>
                <a:ea typeface="Calibri"/>
                <a:cs typeface="Calibri"/>
                <a:sym typeface="Calibri"/>
              </a:rPr>
              <a:t>What is the </a:t>
            </a:r>
            <a:r>
              <a:rPr b="1" lang="en" sz="2400">
                <a:latin typeface="Calibri"/>
                <a:ea typeface="Calibri"/>
                <a:cs typeface="Calibri"/>
                <a:sym typeface="Calibri"/>
              </a:rPr>
              <a:t>type</a:t>
            </a:r>
            <a:r>
              <a:rPr lang="en" sz="2400">
                <a:latin typeface="Calibri"/>
                <a:ea typeface="Calibri"/>
                <a:cs typeface="Calibri"/>
                <a:sym typeface="Calibri"/>
              </a:rPr>
              <a:t> of initial value, and how do we </a:t>
            </a:r>
            <a:r>
              <a:rPr b="1" lang="en" sz="2400">
                <a:latin typeface="Calibri"/>
                <a:ea typeface="Calibri"/>
                <a:cs typeface="Calibri"/>
                <a:sym typeface="Calibri"/>
              </a:rPr>
              <a:t>initialize </a:t>
            </a:r>
            <a:r>
              <a:rPr lang="en" sz="2400">
                <a:latin typeface="Calibri"/>
                <a:ea typeface="Calibri"/>
                <a:cs typeface="Calibri"/>
                <a:sym typeface="Calibri"/>
              </a:rPr>
              <a:t>it?</a:t>
            </a:r>
            <a:endParaRPr sz="2400">
              <a:latin typeface="Calibri"/>
              <a:ea typeface="Calibri"/>
              <a:cs typeface="Calibri"/>
              <a:sym typeface="Calibri"/>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5" name="Shape 295"/>
        <p:cNvGrpSpPr/>
        <p:nvPr/>
      </p:nvGrpSpPr>
      <p:grpSpPr>
        <a:xfrm>
          <a:off x="0" y="0"/>
          <a:ext cx="0" cy="0"/>
          <a:chOff x="0" y="0"/>
          <a:chExt cx="0" cy="0"/>
        </a:xfrm>
      </p:grpSpPr>
      <p:sp>
        <p:nvSpPr>
          <p:cNvPr id="296" name="Google Shape;296;p45"/>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Using</a:t>
            </a:r>
            <a:r>
              <a:rPr lang="en"/>
              <a:t> reduce</a:t>
            </a:r>
            <a:r>
              <a:rPr lang="en"/>
              <a:t> for concat</a:t>
            </a:r>
            <a:endParaRPr/>
          </a:p>
        </p:txBody>
      </p:sp>
      <p:sp>
        <p:nvSpPr>
          <p:cNvPr id="297" name="Google Shape;297;p45"/>
          <p:cNvSpPr txBox="1"/>
          <p:nvPr>
            <p:ph idx="1" type="body"/>
          </p:nvPr>
        </p:nvSpPr>
        <p:spPr>
          <a:xfrm>
            <a:off x="311700" y="1536624"/>
            <a:ext cx="8520600" cy="4990200"/>
          </a:xfrm>
          <a:prstGeom prst="rect">
            <a:avLst/>
          </a:prstGeom>
        </p:spPr>
        <p:txBody>
          <a:bodyPr anchorCtr="0" anchor="t" bIns="91425" lIns="91425" spcFirstLastPara="1" rIns="91425" wrap="square" tIns="91425">
            <a:noAutofit/>
          </a:bodyPr>
          <a:lstStyle/>
          <a:p>
            <a:pPr indent="0" lvl="0" marL="457200" rtl="0" algn="l">
              <a:lnSpc>
                <a:spcPct val="114000"/>
              </a:lnSpc>
              <a:spcBef>
                <a:spcPts val="0"/>
              </a:spcBef>
              <a:spcAft>
                <a:spcPts val="0"/>
              </a:spcAft>
              <a:buNone/>
            </a:pPr>
            <a:r>
              <a:rPr lang="en" sz="2400">
                <a:solidFill>
                  <a:srgbClr val="FF0000"/>
                </a:solidFill>
                <a:latin typeface="Calibri"/>
                <a:ea typeface="Calibri"/>
                <a:cs typeface="Calibri"/>
                <a:sym typeface="Calibri"/>
              </a:rPr>
              <a:t>Assume the input array contains elements of type T</a:t>
            </a:r>
            <a:endParaRPr sz="2400">
              <a:solidFill>
                <a:srgbClr val="FF0000"/>
              </a:solidFill>
              <a:latin typeface="Calibri"/>
              <a:ea typeface="Calibri"/>
              <a:cs typeface="Calibri"/>
              <a:sym typeface="Calibri"/>
            </a:endParaRPr>
          </a:p>
          <a:p>
            <a:pPr indent="-381000" lvl="0" marL="457200" rtl="0" algn="l">
              <a:lnSpc>
                <a:spcPct val="114000"/>
              </a:lnSpc>
              <a:spcBef>
                <a:spcPts val="0"/>
              </a:spcBef>
              <a:spcAft>
                <a:spcPts val="0"/>
              </a:spcAft>
              <a:buSzPts val="2400"/>
              <a:buFont typeface="Calibri"/>
              <a:buAutoNum type="arabicPeriod"/>
            </a:pPr>
            <a:r>
              <a:rPr lang="en" sz="2400">
                <a:latin typeface="Calibri"/>
                <a:ea typeface="Calibri"/>
                <a:cs typeface="Calibri"/>
                <a:sym typeface="Calibri"/>
              </a:rPr>
              <a:t>What is the type signature of the callback function?</a:t>
            </a:r>
            <a:endParaRPr sz="2400">
              <a:latin typeface="Calibri"/>
              <a:ea typeface="Calibri"/>
              <a:cs typeface="Calibri"/>
              <a:sym typeface="Calibri"/>
            </a:endParaRPr>
          </a:p>
          <a:p>
            <a:pPr indent="-381000" lvl="1" marL="914400" rtl="0" algn="l">
              <a:lnSpc>
                <a:spcPct val="114000"/>
              </a:lnSpc>
              <a:spcBef>
                <a:spcPts val="0"/>
              </a:spcBef>
              <a:spcAft>
                <a:spcPts val="0"/>
              </a:spcAft>
              <a:buSzPts val="2400"/>
              <a:buFont typeface="Calibri"/>
              <a:buAutoNum type="alphaLcPeriod"/>
            </a:pPr>
            <a:r>
              <a:rPr lang="en" sz="2400">
                <a:latin typeface="Calibri"/>
                <a:ea typeface="Calibri"/>
                <a:cs typeface="Calibri"/>
                <a:sym typeface="Calibri"/>
              </a:rPr>
              <a:t>Parameter 1 </a:t>
            </a:r>
            <a:r>
              <a:rPr lang="en" sz="2400">
                <a:solidFill>
                  <a:srgbClr val="FF0000"/>
                </a:solidFill>
                <a:latin typeface="Calibri"/>
                <a:ea typeface="Calibri"/>
                <a:cs typeface="Calibri"/>
                <a:sym typeface="Calibri"/>
              </a:rPr>
              <a:t>Array[T]</a:t>
            </a:r>
            <a:endParaRPr sz="2400">
              <a:solidFill>
                <a:srgbClr val="FF0000"/>
              </a:solidFill>
              <a:latin typeface="Calibri"/>
              <a:ea typeface="Calibri"/>
              <a:cs typeface="Calibri"/>
              <a:sym typeface="Calibri"/>
            </a:endParaRPr>
          </a:p>
          <a:p>
            <a:pPr indent="-381000" lvl="1" marL="914400" rtl="0" algn="l">
              <a:lnSpc>
                <a:spcPct val="114000"/>
              </a:lnSpc>
              <a:spcBef>
                <a:spcPts val="0"/>
              </a:spcBef>
              <a:spcAft>
                <a:spcPts val="0"/>
              </a:spcAft>
              <a:buSzPts val="2400"/>
              <a:buFont typeface="Calibri"/>
              <a:buAutoNum type="alphaLcPeriod"/>
            </a:pPr>
            <a:r>
              <a:rPr lang="en" sz="2400">
                <a:latin typeface="Calibri"/>
                <a:ea typeface="Calibri"/>
                <a:cs typeface="Calibri"/>
                <a:sym typeface="Calibri"/>
              </a:rPr>
              <a:t>Parameter 2 (element from array) </a:t>
            </a:r>
            <a:r>
              <a:rPr lang="en" sz="2400">
                <a:solidFill>
                  <a:srgbClr val="FF0000"/>
                </a:solidFill>
                <a:latin typeface="Calibri"/>
                <a:ea typeface="Calibri"/>
                <a:cs typeface="Calibri"/>
                <a:sym typeface="Calibri"/>
              </a:rPr>
              <a:t>T</a:t>
            </a:r>
            <a:endParaRPr sz="2400">
              <a:solidFill>
                <a:srgbClr val="FF0000"/>
              </a:solidFill>
              <a:latin typeface="Calibri"/>
              <a:ea typeface="Calibri"/>
              <a:cs typeface="Calibri"/>
              <a:sym typeface="Calibri"/>
            </a:endParaRPr>
          </a:p>
          <a:p>
            <a:pPr indent="-381000" lvl="1" marL="914400" rtl="0" algn="l">
              <a:lnSpc>
                <a:spcPct val="114000"/>
              </a:lnSpc>
              <a:spcBef>
                <a:spcPts val="0"/>
              </a:spcBef>
              <a:spcAft>
                <a:spcPts val="0"/>
              </a:spcAft>
              <a:buSzPts val="2400"/>
              <a:buFont typeface="Calibri"/>
              <a:buAutoNum type="alphaLcPeriod"/>
            </a:pPr>
            <a:r>
              <a:rPr lang="en" sz="2400">
                <a:latin typeface="Calibri"/>
                <a:ea typeface="Calibri"/>
                <a:cs typeface="Calibri"/>
                <a:sym typeface="Calibri"/>
              </a:rPr>
              <a:t>Return value </a:t>
            </a:r>
            <a:r>
              <a:rPr lang="en" sz="2400">
                <a:solidFill>
                  <a:srgbClr val="FF0000"/>
                </a:solidFill>
                <a:latin typeface="Calibri"/>
                <a:ea typeface="Calibri"/>
                <a:cs typeface="Calibri"/>
                <a:sym typeface="Calibri"/>
              </a:rPr>
              <a:t>Array[T]</a:t>
            </a:r>
            <a:endParaRPr sz="2400">
              <a:solidFill>
                <a:srgbClr val="FF0000"/>
              </a:solidFill>
              <a:latin typeface="Calibri"/>
              <a:ea typeface="Calibri"/>
              <a:cs typeface="Calibri"/>
              <a:sym typeface="Calibri"/>
            </a:endParaRPr>
          </a:p>
          <a:p>
            <a:pPr indent="-381000" lvl="0" marL="457200" marR="0" rtl="0" algn="l">
              <a:lnSpc>
                <a:spcPct val="114000"/>
              </a:lnSpc>
              <a:spcBef>
                <a:spcPts val="0"/>
              </a:spcBef>
              <a:spcAft>
                <a:spcPts val="0"/>
              </a:spcAft>
              <a:buClr>
                <a:schemeClr val="dk2"/>
              </a:buClr>
              <a:buSzPts val="2400"/>
              <a:buFont typeface="Calibri"/>
              <a:buAutoNum type="arabicPeriod"/>
            </a:pPr>
            <a:r>
              <a:rPr lang="en" sz="2400">
                <a:latin typeface="Calibri"/>
                <a:ea typeface="Calibri"/>
                <a:cs typeface="Calibri"/>
                <a:sym typeface="Calibri"/>
              </a:rPr>
              <a:t>How is the accumulator calculated each time? </a:t>
            </a:r>
            <a:endParaRPr sz="2400">
              <a:latin typeface="Calibri"/>
              <a:ea typeface="Calibri"/>
              <a:cs typeface="Calibri"/>
              <a:sym typeface="Calibri"/>
            </a:endParaRPr>
          </a:p>
          <a:p>
            <a:pPr indent="0" lvl="0" marL="914400" marR="0" rtl="0" algn="l">
              <a:lnSpc>
                <a:spcPct val="114000"/>
              </a:lnSpc>
              <a:spcBef>
                <a:spcPts val="0"/>
              </a:spcBef>
              <a:spcAft>
                <a:spcPts val="0"/>
              </a:spcAft>
              <a:buNone/>
            </a:pPr>
            <a:r>
              <a:rPr lang="en" sz="2400">
                <a:solidFill>
                  <a:srgbClr val="FF0000"/>
                </a:solidFill>
                <a:latin typeface="Calibri"/>
                <a:ea typeface="Calibri"/>
                <a:cs typeface="Calibri"/>
                <a:sym typeface="Calibri"/>
              </a:rPr>
              <a:t>Push a new element</a:t>
            </a:r>
            <a:endParaRPr sz="2400">
              <a:solidFill>
                <a:srgbClr val="FF0000"/>
              </a:solidFill>
              <a:latin typeface="Calibri"/>
              <a:ea typeface="Calibri"/>
              <a:cs typeface="Calibri"/>
              <a:sym typeface="Calibri"/>
            </a:endParaRPr>
          </a:p>
          <a:p>
            <a:pPr indent="-381000" lvl="0" marL="457200" rtl="0" algn="l">
              <a:lnSpc>
                <a:spcPct val="114000"/>
              </a:lnSpc>
              <a:spcBef>
                <a:spcPts val="0"/>
              </a:spcBef>
              <a:spcAft>
                <a:spcPts val="0"/>
              </a:spcAft>
              <a:buSzPts val="2400"/>
              <a:buFont typeface="Calibri"/>
              <a:buAutoNum type="arabicPeriod"/>
            </a:pPr>
            <a:r>
              <a:rPr lang="en" sz="2400">
                <a:latin typeface="Calibri"/>
                <a:ea typeface="Calibri"/>
                <a:cs typeface="Calibri"/>
                <a:sym typeface="Calibri"/>
              </a:rPr>
              <a:t>What is the </a:t>
            </a:r>
            <a:r>
              <a:rPr b="1" lang="en" sz="2400">
                <a:latin typeface="Calibri"/>
                <a:ea typeface="Calibri"/>
                <a:cs typeface="Calibri"/>
                <a:sym typeface="Calibri"/>
              </a:rPr>
              <a:t>type</a:t>
            </a:r>
            <a:r>
              <a:rPr lang="en" sz="2400">
                <a:latin typeface="Calibri"/>
                <a:ea typeface="Calibri"/>
                <a:cs typeface="Calibri"/>
                <a:sym typeface="Calibri"/>
              </a:rPr>
              <a:t> of initial value, and how do we </a:t>
            </a:r>
            <a:r>
              <a:rPr b="1" lang="en" sz="2400">
                <a:latin typeface="Calibri"/>
                <a:ea typeface="Calibri"/>
                <a:cs typeface="Calibri"/>
                <a:sym typeface="Calibri"/>
              </a:rPr>
              <a:t>initialize </a:t>
            </a:r>
            <a:r>
              <a:rPr lang="en" sz="2400">
                <a:latin typeface="Calibri"/>
                <a:ea typeface="Calibri"/>
                <a:cs typeface="Calibri"/>
                <a:sym typeface="Calibri"/>
              </a:rPr>
              <a:t>it?</a:t>
            </a:r>
            <a:endParaRPr sz="2400">
              <a:latin typeface="Calibri"/>
              <a:ea typeface="Calibri"/>
              <a:cs typeface="Calibri"/>
              <a:sym typeface="Calibri"/>
            </a:endParaRPr>
          </a:p>
          <a:p>
            <a:pPr indent="0" lvl="0" marL="457200" rtl="0" algn="l">
              <a:lnSpc>
                <a:spcPct val="114000"/>
              </a:lnSpc>
              <a:spcBef>
                <a:spcPts val="0"/>
              </a:spcBef>
              <a:spcAft>
                <a:spcPts val="0"/>
              </a:spcAft>
              <a:buNone/>
            </a:pPr>
            <a:r>
              <a:rPr lang="en" sz="2400">
                <a:solidFill>
                  <a:srgbClr val="FF0000"/>
                </a:solidFill>
                <a:latin typeface="Calibri"/>
                <a:ea typeface="Calibri"/>
                <a:cs typeface="Calibri"/>
                <a:sym typeface="Calibri"/>
              </a:rPr>
              <a:t>Array[T]: Set to first input array</a:t>
            </a:r>
            <a:endParaRPr sz="2400">
              <a:solidFill>
                <a:srgbClr val="FF0000"/>
              </a:solidFill>
              <a:latin typeface="Calibri"/>
              <a:ea typeface="Calibri"/>
              <a:cs typeface="Calibri"/>
              <a:sym typeface="Calibri"/>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1" name="Shape 301"/>
        <p:cNvGrpSpPr/>
        <p:nvPr/>
      </p:nvGrpSpPr>
      <p:grpSpPr>
        <a:xfrm>
          <a:off x="0" y="0"/>
          <a:ext cx="0" cy="0"/>
          <a:chOff x="0" y="0"/>
          <a:chExt cx="0" cy="0"/>
        </a:xfrm>
      </p:grpSpPr>
      <p:sp>
        <p:nvSpPr>
          <p:cNvPr id="302" name="Google Shape;302;p46"/>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Exercise: Find the Bug</a:t>
            </a:r>
            <a:endParaRPr/>
          </a:p>
        </p:txBody>
      </p:sp>
      <p:sp>
        <p:nvSpPr>
          <p:cNvPr id="303" name="Google Shape;303;p46"/>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0" lvl="0" marL="0" rtl="0" algn="l">
              <a:lnSpc>
                <a:spcPct val="135714"/>
              </a:lnSpc>
              <a:spcBef>
                <a:spcPts val="0"/>
              </a:spcBef>
              <a:spcAft>
                <a:spcPts val="0"/>
              </a:spcAft>
              <a:buClr>
                <a:schemeClr val="dk1"/>
              </a:buClr>
              <a:buSzPts val="1100"/>
              <a:buFont typeface="Arial"/>
              <a:buNone/>
            </a:pPr>
            <a:r>
              <a:rPr lang="en">
                <a:solidFill>
                  <a:srgbClr val="000000"/>
                </a:solidFill>
                <a:latin typeface="Consolas"/>
                <a:ea typeface="Consolas"/>
                <a:cs typeface="Consolas"/>
                <a:sym typeface="Consolas"/>
              </a:rPr>
              <a:t>function concat(arr1, arr2)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a:solidFill>
                  <a:srgbClr val="000000"/>
                </a:solidFill>
                <a:latin typeface="Consolas"/>
                <a:ea typeface="Consolas"/>
                <a:cs typeface="Consolas"/>
                <a:sym typeface="Consolas"/>
              </a:rPr>
              <a:t> function callback(accumulator, x)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a:solidFill>
                  <a:srgbClr val="000000"/>
                </a:solidFill>
                <a:latin typeface="Consolas"/>
                <a:ea typeface="Consolas"/>
                <a:cs typeface="Consolas"/>
                <a:sym typeface="Consolas"/>
              </a:rPr>
              <a:t>   accumulator.push(x);</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a:solidFill>
                  <a:srgbClr val="000000"/>
                </a:solidFill>
                <a:latin typeface="Consolas"/>
                <a:ea typeface="Consolas"/>
                <a:cs typeface="Consolas"/>
                <a:sym typeface="Consolas"/>
              </a:rPr>
              <a:t>   return accumulator;</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a:solidFill>
                  <a:srgbClr val="000000"/>
                </a:solidFill>
                <a:latin typeface="Consolas"/>
                <a:ea typeface="Consolas"/>
                <a:cs typeface="Consolas"/>
                <a:sym typeface="Consolas"/>
              </a:rPr>
              <a:t>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a:solidFill>
                  <a:srgbClr val="000000"/>
                </a:solidFill>
                <a:latin typeface="Consolas"/>
                <a:ea typeface="Consolas"/>
                <a:cs typeface="Consolas"/>
                <a:sym typeface="Consolas"/>
              </a:rPr>
              <a:t> return arr2.reduce(callback, arr1);</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rPr lang="en">
                <a:solidFill>
                  <a:srgbClr val="000000"/>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lgn="l">
              <a:spcBef>
                <a:spcPts val="0"/>
              </a:spcBef>
              <a:spcAft>
                <a:spcPts val="1600"/>
              </a:spcAft>
              <a:buNone/>
            </a:pPr>
            <a:r>
              <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7" name="Shape 307"/>
        <p:cNvGrpSpPr/>
        <p:nvPr/>
      </p:nvGrpSpPr>
      <p:grpSpPr>
        <a:xfrm>
          <a:off x="0" y="0"/>
          <a:ext cx="0" cy="0"/>
          <a:chOff x="0" y="0"/>
          <a:chExt cx="0" cy="0"/>
        </a:xfrm>
      </p:grpSpPr>
      <p:sp>
        <p:nvSpPr>
          <p:cNvPr id="308" name="Google Shape;308;p47"/>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Exercise: Find the Bug</a:t>
            </a:r>
            <a:endParaRPr/>
          </a:p>
        </p:txBody>
      </p:sp>
      <p:sp>
        <p:nvSpPr>
          <p:cNvPr id="309" name="Google Shape;309;p47"/>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function concat(arr1, arr2)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 function callback(accumulator, x)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   accumulator.push(x);</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   return accumulator;</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 return arr2.reduce(callback, </a:t>
            </a:r>
            <a:r>
              <a:rPr lang="en">
                <a:solidFill>
                  <a:srgbClr val="FF0000"/>
                </a:solidFill>
                <a:latin typeface="Consolas"/>
                <a:ea typeface="Consolas"/>
                <a:cs typeface="Consolas"/>
                <a:sym typeface="Consolas"/>
              </a:rPr>
              <a:t>arr1</a:t>
            </a:r>
            <a:r>
              <a:rPr lang="en">
                <a:solidFill>
                  <a:srgbClr val="000000"/>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lgn="l">
              <a:spcBef>
                <a:spcPts val="0"/>
              </a:spcBef>
              <a:spcAft>
                <a:spcPts val="1600"/>
              </a:spcAft>
              <a:buNone/>
            </a:pPr>
            <a:r>
              <a:t/>
            </a:r>
            <a:endParaRPr/>
          </a:p>
        </p:txBody>
      </p:sp>
      <p:sp>
        <p:nvSpPr>
          <p:cNvPr id="310" name="Google Shape;310;p47"/>
          <p:cNvSpPr txBox="1"/>
          <p:nvPr/>
        </p:nvSpPr>
        <p:spPr>
          <a:xfrm>
            <a:off x="5389100" y="3777150"/>
            <a:ext cx="2680200" cy="193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Our callback function is calling push on the accumulator, that will actually add elements to arr1 rather than building a completely new array</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4" name="Shape 314"/>
        <p:cNvGrpSpPr/>
        <p:nvPr/>
      </p:nvGrpSpPr>
      <p:grpSpPr>
        <a:xfrm>
          <a:off x="0" y="0"/>
          <a:ext cx="0" cy="0"/>
          <a:chOff x="0" y="0"/>
          <a:chExt cx="0" cy="0"/>
        </a:xfrm>
      </p:grpSpPr>
      <p:sp>
        <p:nvSpPr>
          <p:cNvPr id="315" name="Google Shape;315;p48"/>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Exercise: Find the Bug</a:t>
            </a:r>
            <a:endParaRPr/>
          </a:p>
        </p:txBody>
      </p:sp>
      <p:sp>
        <p:nvSpPr>
          <p:cNvPr id="316" name="Google Shape;316;p48"/>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function concat(arr1, arr2)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 function callback(accumulator, x)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   accumulator.push(x);</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   return accumulator;</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 return arr2.reduce(callback, </a:t>
            </a:r>
            <a:r>
              <a:rPr lang="en">
                <a:solidFill>
                  <a:srgbClr val="0000FF"/>
                </a:solidFill>
                <a:latin typeface="Consolas"/>
                <a:ea typeface="Consolas"/>
                <a:cs typeface="Consolas"/>
                <a:sym typeface="Consolas"/>
              </a:rPr>
              <a:t>arr1.slice()</a:t>
            </a:r>
            <a:r>
              <a:rPr lang="en">
                <a:solidFill>
                  <a:srgbClr val="000000"/>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lgn="l">
              <a:spcBef>
                <a:spcPts val="0"/>
              </a:spcBef>
              <a:spcAft>
                <a:spcPts val="1600"/>
              </a:spcAft>
              <a:buNone/>
            </a:pPr>
            <a:r>
              <a:t/>
            </a:r>
            <a:endParaRPr/>
          </a:p>
        </p:txBody>
      </p:sp>
      <p:sp>
        <p:nvSpPr>
          <p:cNvPr id="317" name="Google Shape;317;p48"/>
          <p:cNvSpPr txBox="1"/>
          <p:nvPr/>
        </p:nvSpPr>
        <p:spPr>
          <a:xfrm>
            <a:off x="6381075" y="3710400"/>
            <a:ext cx="2680200" cy="1936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The slice method returns a copy of the array starting at the specified index (or 0 if no index is applied)</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1" name="Shape 321"/>
        <p:cNvGrpSpPr/>
        <p:nvPr/>
      </p:nvGrpSpPr>
      <p:grpSpPr>
        <a:xfrm>
          <a:off x="0" y="0"/>
          <a:ext cx="0" cy="0"/>
          <a:chOff x="0" y="0"/>
          <a:chExt cx="0" cy="0"/>
        </a:xfrm>
      </p:grpSpPr>
      <p:sp>
        <p:nvSpPr>
          <p:cNvPr id="322" name="Google Shape;322;p49"/>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Exercise closestElement </a:t>
            </a:r>
            <a:endParaRPr/>
          </a:p>
        </p:txBody>
      </p:sp>
      <p:sp>
        <p:nvSpPr>
          <p:cNvPr id="323" name="Google Shape;323;p49"/>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sz="2400">
                <a:latin typeface="Calibri"/>
                <a:ea typeface="Calibri"/>
                <a:cs typeface="Calibri"/>
                <a:sym typeface="Calibri"/>
              </a:rPr>
              <a:t>Question</a:t>
            </a:r>
            <a:r>
              <a:rPr lang="en" sz="2400">
                <a:latin typeface="Calibri"/>
                <a:ea typeface="Calibri"/>
                <a:cs typeface="Calibri"/>
                <a:sym typeface="Calibri"/>
              </a:rPr>
              <a:t>: Using map and/or reduce, write a new function called </a:t>
            </a:r>
            <a:endParaRPr sz="2400">
              <a:latin typeface="Calibri"/>
              <a:ea typeface="Calibri"/>
              <a:cs typeface="Calibri"/>
              <a:sym typeface="Calibri"/>
            </a:endParaRPr>
          </a:p>
          <a:p>
            <a:pPr indent="0" lvl="0" marL="0" rtl="0" algn="l">
              <a:lnSpc>
                <a:spcPct val="100000"/>
              </a:lnSpc>
              <a:spcBef>
                <a:spcPts val="0"/>
              </a:spcBef>
              <a:spcAft>
                <a:spcPts val="0"/>
              </a:spcAft>
              <a:buNone/>
            </a:pPr>
            <a:r>
              <a:rPr lang="en" sz="2400">
                <a:latin typeface="Consolas"/>
                <a:ea typeface="Consolas"/>
                <a:cs typeface="Consolas"/>
                <a:sym typeface="Consolas"/>
              </a:rPr>
              <a:t>closestElement(array, x)</a:t>
            </a:r>
            <a:r>
              <a:rPr lang="en" sz="2400">
                <a:latin typeface="Calibri"/>
                <a:ea typeface="Calibri"/>
                <a:cs typeface="Calibri"/>
                <a:sym typeface="Calibri"/>
              </a:rPr>
              <a:t> that returns the element in the input array that is closest in value to x</a:t>
            </a:r>
            <a:endParaRPr sz="2400">
              <a:latin typeface="Calibri"/>
              <a:ea typeface="Calibri"/>
              <a:cs typeface="Calibri"/>
              <a:sym typeface="Calibri"/>
            </a:endParaRPr>
          </a:p>
          <a:p>
            <a:pPr indent="0" lvl="0" marL="0" rtl="0" algn="l">
              <a:lnSpc>
                <a:spcPct val="100000"/>
              </a:lnSpc>
              <a:spcBef>
                <a:spcPts val="0"/>
              </a:spcBef>
              <a:spcAft>
                <a:spcPts val="0"/>
              </a:spcAft>
              <a:buNone/>
            </a:pPr>
            <a:r>
              <a:t/>
            </a:r>
            <a:endParaRPr sz="2400">
              <a:latin typeface="Calibri"/>
              <a:ea typeface="Calibri"/>
              <a:cs typeface="Calibri"/>
              <a:sym typeface="Calibri"/>
            </a:endParaRPr>
          </a:p>
          <a:p>
            <a:pPr indent="0" lvl="0" marL="0" rtl="0" algn="l">
              <a:lnSpc>
                <a:spcPct val="100000"/>
              </a:lnSpc>
              <a:spcBef>
                <a:spcPts val="0"/>
              </a:spcBef>
              <a:spcAft>
                <a:spcPts val="0"/>
              </a:spcAft>
              <a:buNone/>
            </a:pPr>
            <a:r>
              <a:rPr lang="en" sz="2400">
                <a:latin typeface="Calibri"/>
                <a:ea typeface="Calibri"/>
                <a:cs typeface="Calibri"/>
                <a:sym typeface="Calibri"/>
              </a:rPr>
              <a:t>Both x and the elements of array are numbers</a:t>
            </a:r>
            <a:endParaRPr sz="2400">
              <a:latin typeface="Calibri"/>
              <a:ea typeface="Calibri"/>
              <a:cs typeface="Calibri"/>
              <a:sym typeface="Calibri"/>
            </a:endParaRPr>
          </a:p>
          <a:p>
            <a:pPr indent="0" lvl="0" marL="0" rtl="0" algn="l">
              <a:lnSpc>
                <a:spcPct val="100000"/>
              </a:lnSpc>
              <a:spcBef>
                <a:spcPts val="0"/>
              </a:spcBef>
              <a:spcAft>
                <a:spcPts val="0"/>
              </a:spcAft>
              <a:buNone/>
            </a:pPr>
            <a:r>
              <a:t/>
            </a:r>
            <a:endParaRPr sz="2400">
              <a:latin typeface="Calibri"/>
              <a:ea typeface="Calibri"/>
              <a:cs typeface="Calibri"/>
              <a:sym typeface="Calibri"/>
            </a:endParaRPr>
          </a:p>
          <a:p>
            <a:pPr indent="0" lvl="0" marL="0" rtl="0" algn="l">
              <a:lnSpc>
                <a:spcPct val="100000"/>
              </a:lnSpc>
              <a:spcBef>
                <a:spcPts val="0"/>
              </a:spcBef>
              <a:spcAft>
                <a:spcPts val="0"/>
              </a:spcAft>
              <a:buNone/>
            </a:pPr>
            <a:r>
              <a:rPr lang="en" sz="2400">
                <a:latin typeface="Calibri"/>
                <a:ea typeface="Calibri"/>
                <a:cs typeface="Calibri"/>
                <a:sym typeface="Calibri"/>
              </a:rPr>
              <a:t>If two elements are equidistant, the earlier element should be returned.</a:t>
            </a:r>
            <a:endParaRPr sz="2400">
              <a:latin typeface="Calibri"/>
              <a:ea typeface="Calibri"/>
              <a:cs typeface="Calibri"/>
              <a:sym typeface="Calibri"/>
            </a:endParaRPr>
          </a:p>
          <a:p>
            <a:pPr indent="0" lvl="0" marL="0" rtl="0" algn="l">
              <a:lnSpc>
                <a:spcPct val="100000"/>
              </a:lnSpc>
              <a:spcBef>
                <a:spcPts val="0"/>
              </a:spcBef>
              <a:spcAft>
                <a:spcPts val="0"/>
              </a:spcAft>
              <a:buNone/>
            </a:pPr>
            <a:r>
              <a:t/>
            </a:r>
            <a:endParaRPr sz="2400">
              <a:latin typeface="Calibri"/>
              <a:ea typeface="Calibri"/>
              <a:cs typeface="Calibri"/>
              <a:sym typeface="Calibri"/>
            </a:endParaRPr>
          </a:p>
          <a:p>
            <a:pPr indent="0" lvl="0" marL="0" rtl="0" algn="l">
              <a:lnSpc>
                <a:spcPct val="100000"/>
              </a:lnSpc>
              <a:spcBef>
                <a:spcPts val="0"/>
              </a:spcBef>
              <a:spcAft>
                <a:spcPts val="0"/>
              </a:spcAft>
              <a:buClr>
                <a:schemeClr val="dk1"/>
              </a:buClr>
              <a:buSzPts val="1100"/>
              <a:buFont typeface="Arial"/>
              <a:buNone/>
            </a:pPr>
            <a:r>
              <a:rPr lang="en" sz="2400">
                <a:latin typeface="Calibri"/>
                <a:ea typeface="Calibri"/>
                <a:cs typeface="Calibri"/>
                <a:sym typeface="Calibri"/>
              </a:rPr>
              <a:t>E.g. closestElement([1, 3, 5, 7, 9], 2) should return 1</a:t>
            </a:r>
            <a:endParaRPr sz="2400">
              <a:latin typeface="Calibri"/>
              <a:ea typeface="Calibri"/>
              <a:cs typeface="Calibri"/>
              <a:sym typeface="Calibri"/>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7" name="Shape 327"/>
        <p:cNvGrpSpPr/>
        <p:nvPr/>
      </p:nvGrpSpPr>
      <p:grpSpPr>
        <a:xfrm>
          <a:off x="0" y="0"/>
          <a:ext cx="0" cy="0"/>
          <a:chOff x="0" y="0"/>
          <a:chExt cx="0" cy="0"/>
        </a:xfrm>
      </p:grpSpPr>
      <p:sp>
        <p:nvSpPr>
          <p:cNvPr id="328" name="Google Shape;328;p50"/>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Using</a:t>
            </a:r>
            <a:r>
              <a:rPr lang="en"/>
              <a:t> reduce</a:t>
            </a:r>
            <a:r>
              <a:rPr lang="en"/>
              <a:t> for closestElem</a:t>
            </a:r>
            <a:endParaRPr/>
          </a:p>
        </p:txBody>
      </p:sp>
      <p:sp>
        <p:nvSpPr>
          <p:cNvPr id="329" name="Google Shape;329;p50"/>
          <p:cNvSpPr txBox="1"/>
          <p:nvPr>
            <p:ph idx="1" type="body"/>
          </p:nvPr>
        </p:nvSpPr>
        <p:spPr>
          <a:xfrm>
            <a:off x="311700" y="1536624"/>
            <a:ext cx="8520600" cy="4990200"/>
          </a:xfrm>
          <a:prstGeom prst="rect">
            <a:avLst/>
          </a:prstGeom>
        </p:spPr>
        <p:txBody>
          <a:bodyPr anchorCtr="0" anchor="t" bIns="91425" lIns="91425" spcFirstLastPara="1" rIns="91425" wrap="square" tIns="91425">
            <a:noAutofit/>
          </a:bodyPr>
          <a:lstStyle/>
          <a:p>
            <a:pPr indent="-381000" lvl="0" marL="457200" rtl="0" algn="l">
              <a:lnSpc>
                <a:spcPct val="114000"/>
              </a:lnSpc>
              <a:spcBef>
                <a:spcPts val="0"/>
              </a:spcBef>
              <a:spcAft>
                <a:spcPts val="0"/>
              </a:spcAft>
              <a:buSzPts val="2400"/>
              <a:buFont typeface="Calibri"/>
              <a:buAutoNum type="arabicPeriod"/>
            </a:pPr>
            <a:r>
              <a:rPr lang="en" sz="2400">
                <a:latin typeface="Calibri"/>
                <a:ea typeface="Calibri"/>
                <a:cs typeface="Calibri"/>
                <a:sym typeface="Calibri"/>
              </a:rPr>
              <a:t>What is the type signature of the callback function?</a:t>
            </a:r>
            <a:endParaRPr sz="2400">
              <a:latin typeface="Calibri"/>
              <a:ea typeface="Calibri"/>
              <a:cs typeface="Calibri"/>
              <a:sym typeface="Calibri"/>
            </a:endParaRPr>
          </a:p>
          <a:p>
            <a:pPr indent="-381000" lvl="1" marL="914400" rtl="0" algn="l">
              <a:lnSpc>
                <a:spcPct val="114000"/>
              </a:lnSpc>
              <a:spcBef>
                <a:spcPts val="0"/>
              </a:spcBef>
              <a:spcAft>
                <a:spcPts val="0"/>
              </a:spcAft>
              <a:buSzPts val="2400"/>
              <a:buFont typeface="Calibri"/>
              <a:buAutoNum type="alphaLcPeriod"/>
            </a:pPr>
            <a:r>
              <a:rPr lang="en" sz="2400">
                <a:latin typeface="Calibri"/>
                <a:ea typeface="Calibri"/>
                <a:cs typeface="Calibri"/>
                <a:sym typeface="Calibri"/>
              </a:rPr>
              <a:t>Parameter 1 (current accumulator value)</a:t>
            </a:r>
            <a:endParaRPr sz="2400">
              <a:latin typeface="Calibri"/>
              <a:ea typeface="Calibri"/>
              <a:cs typeface="Calibri"/>
              <a:sym typeface="Calibri"/>
            </a:endParaRPr>
          </a:p>
          <a:p>
            <a:pPr indent="-381000" lvl="1" marL="914400" rtl="0" algn="l">
              <a:lnSpc>
                <a:spcPct val="114000"/>
              </a:lnSpc>
              <a:spcBef>
                <a:spcPts val="0"/>
              </a:spcBef>
              <a:spcAft>
                <a:spcPts val="0"/>
              </a:spcAft>
              <a:buSzPts val="2400"/>
              <a:buFont typeface="Calibri"/>
              <a:buAutoNum type="alphaLcPeriod"/>
            </a:pPr>
            <a:r>
              <a:rPr lang="en" sz="2400">
                <a:latin typeface="Calibri"/>
                <a:ea typeface="Calibri"/>
                <a:cs typeface="Calibri"/>
                <a:sym typeface="Calibri"/>
              </a:rPr>
              <a:t>Parameter 2 (element from array)</a:t>
            </a:r>
            <a:endParaRPr sz="2400">
              <a:latin typeface="Calibri"/>
              <a:ea typeface="Calibri"/>
              <a:cs typeface="Calibri"/>
              <a:sym typeface="Calibri"/>
            </a:endParaRPr>
          </a:p>
          <a:p>
            <a:pPr indent="-381000" lvl="1" marL="914400" rtl="0" algn="l">
              <a:lnSpc>
                <a:spcPct val="114000"/>
              </a:lnSpc>
              <a:spcBef>
                <a:spcPts val="0"/>
              </a:spcBef>
              <a:spcAft>
                <a:spcPts val="0"/>
              </a:spcAft>
              <a:buSzPts val="2400"/>
              <a:buFont typeface="Calibri"/>
              <a:buAutoNum type="alphaLcPeriod"/>
            </a:pPr>
            <a:r>
              <a:rPr lang="en" sz="2400">
                <a:latin typeface="Calibri"/>
                <a:ea typeface="Calibri"/>
                <a:cs typeface="Calibri"/>
                <a:sym typeface="Calibri"/>
              </a:rPr>
              <a:t>Return value (???)</a:t>
            </a:r>
            <a:endParaRPr sz="2400">
              <a:latin typeface="Calibri"/>
              <a:ea typeface="Calibri"/>
              <a:cs typeface="Calibri"/>
              <a:sym typeface="Calibri"/>
            </a:endParaRPr>
          </a:p>
          <a:p>
            <a:pPr indent="-381000" lvl="0" marL="457200" marR="0" rtl="0" algn="l">
              <a:lnSpc>
                <a:spcPct val="114000"/>
              </a:lnSpc>
              <a:spcBef>
                <a:spcPts val="0"/>
              </a:spcBef>
              <a:spcAft>
                <a:spcPts val="0"/>
              </a:spcAft>
              <a:buClr>
                <a:schemeClr val="dk2"/>
              </a:buClr>
              <a:buSzPts val="2400"/>
              <a:buFont typeface="Calibri"/>
              <a:buAutoNum type="arabicPeriod"/>
            </a:pPr>
            <a:r>
              <a:rPr lang="en" sz="2400">
                <a:latin typeface="Calibri"/>
                <a:ea typeface="Calibri"/>
                <a:cs typeface="Calibri"/>
                <a:sym typeface="Calibri"/>
              </a:rPr>
              <a:t>How is the accumulator calculated each time?</a:t>
            </a:r>
            <a:endParaRPr sz="2400">
              <a:latin typeface="Calibri"/>
              <a:ea typeface="Calibri"/>
              <a:cs typeface="Calibri"/>
              <a:sym typeface="Calibri"/>
            </a:endParaRPr>
          </a:p>
          <a:p>
            <a:pPr indent="-381000" lvl="0" marL="457200" rtl="0" algn="l">
              <a:lnSpc>
                <a:spcPct val="114000"/>
              </a:lnSpc>
              <a:spcBef>
                <a:spcPts val="0"/>
              </a:spcBef>
              <a:spcAft>
                <a:spcPts val="0"/>
              </a:spcAft>
              <a:buSzPts val="2400"/>
              <a:buFont typeface="Calibri"/>
              <a:buAutoNum type="arabicPeriod"/>
            </a:pPr>
            <a:r>
              <a:rPr lang="en" sz="2400">
                <a:latin typeface="Calibri"/>
                <a:ea typeface="Calibri"/>
                <a:cs typeface="Calibri"/>
                <a:sym typeface="Calibri"/>
              </a:rPr>
              <a:t>What is the </a:t>
            </a:r>
            <a:r>
              <a:rPr b="1" lang="en" sz="2400">
                <a:latin typeface="Calibri"/>
                <a:ea typeface="Calibri"/>
                <a:cs typeface="Calibri"/>
                <a:sym typeface="Calibri"/>
              </a:rPr>
              <a:t>type</a:t>
            </a:r>
            <a:r>
              <a:rPr lang="en" sz="2400">
                <a:latin typeface="Calibri"/>
                <a:ea typeface="Calibri"/>
                <a:cs typeface="Calibri"/>
                <a:sym typeface="Calibri"/>
              </a:rPr>
              <a:t> of initial value, and how do we </a:t>
            </a:r>
            <a:r>
              <a:rPr b="1" lang="en" sz="2400">
                <a:latin typeface="Calibri"/>
                <a:ea typeface="Calibri"/>
                <a:cs typeface="Calibri"/>
                <a:sym typeface="Calibri"/>
              </a:rPr>
              <a:t>initialize </a:t>
            </a:r>
            <a:r>
              <a:rPr lang="en" sz="2400">
                <a:latin typeface="Calibri"/>
                <a:ea typeface="Calibri"/>
                <a:cs typeface="Calibri"/>
                <a:sym typeface="Calibri"/>
              </a:rPr>
              <a:t>it?</a:t>
            </a:r>
            <a:endParaRPr sz="2400">
              <a:latin typeface="Calibri"/>
              <a:ea typeface="Calibri"/>
              <a:cs typeface="Calibri"/>
              <a:sym typeface="Calibri"/>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3" name="Shape 333"/>
        <p:cNvGrpSpPr/>
        <p:nvPr/>
      </p:nvGrpSpPr>
      <p:grpSpPr>
        <a:xfrm>
          <a:off x="0" y="0"/>
          <a:ext cx="0" cy="0"/>
          <a:chOff x="0" y="0"/>
          <a:chExt cx="0" cy="0"/>
        </a:xfrm>
      </p:grpSpPr>
      <p:sp>
        <p:nvSpPr>
          <p:cNvPr id="334" name="Google Shape;334;p51"/>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Using</a:t>
            </a:r>
            <a:r>
              <a:rPr lang="en"/>
              <a:t> reduce</a:t>
            </a:r>
            <a:r>
              <a:rPr lang="en"/>
              <a:t> for closestElem</a:t>
            </a:r>
            <a:endParaRPr/>
          </a:p>
        </p:txBody>
      </p:sp>
      <p:sp>
        <p:nvSpPr>
          <p:cNvPr id="335" name="Google Shape;335;p51"/>
          <p:cNvSpPr txBox="1"/>
          <p:nvPr>
            <p:ph idx="1" type="body"/>
          </p:nvPr>
        </p:nvSpPr>
        <p:spPr>
          <a:xfrm>
            <a:off x="311700" y="1536624"/>
            <a:ext cx="8520600" cy="4990200"/>
          </a:xfrm>
          <a:prstGeom prst="rect">
            <a:avLst/>
          </a:prstGeom>
        </p:spPr>
        <p:txBody>
          <a:bodyPr anchorCtr="0" anchor="t" bIns="91425" lIns="91425" spcFirstLastPara="1" rIns="91425" wrap="square" tIns="91425">
            <a:noAutofit/>
          </a:bodyPr>
          <a:lstStyle/>
          <a:p>
            <a:pPr indent="0" lvl="0" marL="457200" rtl="0" algn="l">
              <a:lnSpc>
                <a:spcPct val="114000"/>
              </a:lnSpc>
              <a:spcBef>
                <a:spcPts val="0"/>
              </a:spcBef>
              <a:spcAft>
                <a:spcPts val="0"/>
              </a:spcAft>
              <a:buNone/>
            </a:pPr>
            <a:r>
              <a:rPr lang="en" sz="2400">
                <a:solidFill>
                  <a:srgbClr val="FF0000"/>
                </a:solidFill>
                <a:latin typeface="Calibri"/>
                <a:ea typeface="Calibri"/>
                <a:cs typeface="Calibri"/>
                <a:sym typeface="Calibri"/>
              </a:rPr>
              <a:t>Assume the input Array contains numbers</a:t>
            </a:r>
            <a:endParaRPr sz="2400">
              <a:solidFill>
                <a:srgbClr val="FF0000"/>
              </a:solidFill>
              <a:latin typeface="Calibri"/>
              <a:ea typeface="Calibri"/>
              <a:cs typeface="Calibri"/>
              <a:sym typeface="Calibri"/>
            </a:endParaRPr>
          </a:p>
          <a:p>
            <a:pPr indent="-381000" lvl="0" marL="457200" rtl="0" algn="l">
              <a:lnSpc>
                <a:spcPct val="114000"/>
              </a:lnSpc>
              <a:spcBef>
                <a:spcPts val="0"/>
              </a:spcBef>
              <a:spcAft>
                <a:spcPts val="0"/>
              </a:spcAft>
              <a:buSzPts val="2400"/>
              <a:buFont typeface="Calibri"/>
              <a:buAutoNum type="arabicPeriod"/>
            </a:pPr>
            <a:r>
              <a:rPr lang="en" sz="2400">
                <a:latin typeface="Calibri"/>
                <a:ea typeface="Calibri"/>
                <a:cs typeface="Calibri"/>
                <a:sym typeface="Calibri"/>
              </a:rPr>
              <a:t>What is the type signature of the callback function?</a:t>
            </a:r>
            <a:endParaRPr sz="2400">
              <a:latin typeface="Calibri"/>
              <a:ea typeface="Calibri"/>
              <a:cs typeface="Calibri"/>
              <a:sym typeface="Calibri"/>
            </a:endParaRPr>
          </a:p>
          <a:p>
            <a:pPr indent="-381000" lvl="1" marL="914400" rtl="0" algn="l">
              <a:lnSpc>
                <a:spcPct val="114000"/>
              </a:lnSpc>
              <a:spcBef>
                <a:spcPts val="0"/>
              </a:spcBef>
              <a:spcAft>
                <a:spcPts val="0"/>
              </a:spcAft>
              <a:buSzPts val="2400"/>
              <a:buFont typeface="Calibri"/>
              <a:buAutoNum type="alphaLcPeriod"/>
            </a:pPr>
            <a:r>
              <a:rPr lang="en" sz="2400">
                <a:latin typeface="Calibri"/>
                <a:ea typeface="Calibri"/>
                <a:cs typeface="Calibri"/>
                <a:sym typeface="Calibri"/>
              </a:rPr>
              <a:t>Parameter 1 </a:t>
            </a:r>
            <a:r>
              <a:rPr lang="en" sz="2400">
                <a:solidFill>
                  <a:srgbClr val="FF0000"/>
                </a:solidFill>
                <a:latin typeface="Calibri"/>
                <a:ea typeface="Calibri"/>
                <a:cs typeface="Calibri"/>
                <a:sym typeface="Calibri"/>
              </a:rPr>
              <a:t>Number</a:t>
            </a:r>
            <a:endParaRPr sz="2400">
              <a:solidFill>
                <a:srgbClr val="FF0000"/>
              </a:solidFill>
              <a:latin typeface="Calibri"/>
              <a:ea typeface="Calibri"/>
              <a:cs typeface="Calibri"/>
              <a:sym typeface="Calibri"/>
            </a:endParaRPr>
          </a:p>
          <a:p>
            <a:pPr indent="-381000" lvl="1" marL="914400" rtl="0" algn="l">
              <a:lnSpc>
                <a:spcPct val="114000"/>
              </a:lnSpc>
              <a:spcBef>
                <a:spcPts val="0"/>
              </a:spcBef>
              <a:spcAft>
                <a:spcPts val="0"/>
              </a:spcAft>
              <a:buSzPts val="2400"/>
              <a:buFont typeface="Calibri"/>
              <a:buAutoNum type="alphaLcPeriod"/>
            </a:pPr>
            <a:r>
              <a:rPr lang="en" sz="2400">
                <a:latin typeface="Calibri"/>
                <a:ea typeface="Calibri"/>
                <a:cs typeface="Calibri"/>
                <a:sym typeface="Calibri"/>
              </a:rPr>
              <a:t>Parameter 2 </a:t>
            </a:r>
            <a:r>
              <a:rPr lang="en" sz="2400">
                <a:solidFill>
                  <a:srgbClr val="FF0000"/>
                </a:solidFill>
                <a:latin typeface="Calibri"/>
                <a:ea typeface="Calibri"/>
                <a:cs typeface="Calibri"/>
                <a:sym typeface="Calibri"/>
              </a:rPr>
              <a:t>Number</a:t>
            </a:r>
            <a:endParaRPr sz="2400">
              <a:solidFill>
                <a:srgbClr val="FF0000"/>
              </a:solidFill>
              <a:latin typeface="Calibri"/>
              <a:ea typeface="Calibri"/>
              <a:cs typeface="Calibri"/>
              <a:sym typeface="Calibri"/>
            </a:endParaRPr>
          </a:p>
          <a:p>
            <a:pPr indent="-381000" lvl="1" marL="914400" rtl="0" algn="l">
              <a:lnSpc>
                <a:spcPct val="114000"/>
              </a:lnSpc>
              <a:spcBef>
                <a:spcPts val="0"/>
              </a:spcBef>
              <a:spcAft>
                <a:spcPts val="0"/>
              </a:spcAft>
              <a:buSzPts val="2400"/>
              <a:buFont typeface="Calibri"/>
              <a:buAutoNum type="alphaLcPeriod"/>
            </a:pPr>
            <a:r>
              <a:rPr lang="en" sz="2400">
                <a:latin typeface="Calibri"/>
                <a:ea typeface="Calibri"/>
                <a:cs typeface="Calibri"/>
                <a:sym typeface="Calibri"/>
              </a:rPr>
              <a:t>Return value </a:t>
            </a:r>
            <a:r>
              <a:rPr lang="en" sz="2400">
                <a:solidFill>
                  <a:srgbClr val="FF0000"/>
                </a:solidFill>
                <a:latin typeface="Calibri"/>
                <a:ea typeface="Calibri"/>
                <a:cs typeface="Calibri"/>
                <a:sym typeface="Calibri"/>
              </a:rPr>
              <a:t>Number</a:t>
            </a:r>
            <a:endParaRPr sz="2400">
              <a:solidFill>
                <a:srgbClr val="FF0000"/>
              </a:solidFill>
              <a:latin typeface="Calibri"/>
              <a:ea typeface="Calibri"/>
              <a:cs typeface="Calibri"/>
              <a:sym typeface="Calibri"/>
            </a:endParaRPr>
          </a:p>
          <a:p>
            <a:pPr indent="-381000" lvl="0" marL="457200" marR="0" rtl="0" algn="l">
              <a:lnSpc>
                <a:spcPct val="114000"/>
              </a:lnSpc>
              <a:spcBef>
                <a:spcPts val="0"/>
              </a:spcBef>
              <a:spcAft>
                <a:spcPts val="0"/>
              </a:spcAft>
              <a:buClr>
                <a:schemeClr val="dk2"/>
              </a:buClr>
              <a:buSzPts val="2400"/>
              <a:buFont typeface="Calibri"/>
              <a:buAutoNum type="arabicPeriod"/>
            </a:pPr>
            <a:r>
              <a:rPr lang="en" sz="2400">
                <a:latin typeface="Calibri"/>
                <a:ea typeface="Calibri"/>
                <a:cs typeface="Calibri"/>
                <a:sym typeface="Calibri"/>
              </a:rPr>
              <a:t>How is the accumulator calculated each time?</a:t>
            </a:r>
            <a:endParaRPr sz="2400">
              <a:latin typeface="Calibri"/>
              <a:ea typeface="Calibri"/>
              <a:cs typeface="Calibri"/>
              <a:sym typeface="Calibri"/>
            </a:endParaRPr>
          </a:p>
          <a:p>
            <a:pPr indent="0" lvl="0" marL="457200" marR="0" rtl="0" algn="l">
              <a:lnSpc>
                <a:spcPct val="114000"/>
              </a:lnSpc>
              <a:spcBef>
                <a:spcPts val="0"/>
              </a:spcBef>
              <a:spcAft>
                <a:spcPts val="0"/>
              </a:spcAft>
              <a:buNone/>
            </a:pPr>
            <a:r>
              <a:t/>
            </a:r>
            <a:endParaRPr sz="2400">
              <a:solidFill>
                <a:srgbClr val="FF0000"/>
              </a:solidFill>
              <a:latin typeface="Calibri"/>
              <a:ea typeface="Calibri"/>
              <a:cs typeface="Calibri"/>
              <a:sym typeface="Calibri"/>
            </a:endParaRPr>
          </a:p>
          <a:p>
            <a:pPr indent="-381000" lvl="0" marL="457200" rtl="0" algn="l">
              <a:lnSpc>
                <a:spcPct val="114000"/>
              </a:lnSpc>
              <a:spcBef>
                <a:spcPts val="0"/>
              </a:spcBef>
              <a:spcAft>
                <a:spcPts val="0"/>
              </a:spcAft>
              <a:buSzPts val="2400"/>
              <a:buFont typeface="Calibri"/>
              <a:buAutoNum type="arabicPeriod"/>
            </a:pPr>
            <a:r>
              <a:rPr lang="en" sz="2400">
                <a:latin typeface="Calibri"/>
                <a:ea typeface="Calibri"/>
                <a:cs typeface="Calibri"/>
                <a:sym typeface="Calibri"/>
              </a:rPr>
              <a:t>What is the </a:t>
            </a:r>
            <a:r>
              <a:rPr b="1" lang="en" sz="2400">
                <a:latin typeface="Calibri"/>
                <a:ea typeface="Calibri"/>
                <a:cs typeface="Calibri"/>
                <a:sym typeface="Calibri"/>
              </a:rPr>
              <a:t>type</a:t>
            </a:r>
            <a:r>
              <a:rPr lang="en" sz="2400">
                <a:latin typeface="Calibri"/>
                <a:ea typeface="Calibri"/>
                <a:cs typeface="Calibri"/>
                <a:sym typeface="Calibri"/>
              </a:rPr>
              <a:t> of initial value, and how do we </a:t>
            </a:r>
            <a:r>
              <a:rPr b="1" lang="en" sz="2400">
                <a:latin typeface="Calibri"/>
                <a:ea typeface="Calibri"/>
                <a:cs typeface="Calibri"/>
                <a:sym typeface="Calibri"/>
              </a:rPr>
              <a:t>initialize </a:t>
            </a:r>
            <a:r>
              <a:rPr lang="en" sz="2400">
                <a:latin typeface="Calibri"/>
                <a:ea typeface="Calibri"/>
                <a:cs typeface="Calibri"/>
                <a:sym typeface="Calibri"/>
              </a:rPr>
              <a:t>it?</a:t>
            </a:r>
            <a:endParaRPr sz="2400">
              <a:latin typeface="Calibri"/>
              <a:ea typeface="Calibri"/>
              <a:cs typeface="Calibri"/>
              <a:sym typeface="Calibri"/>
            </a:endParaRPr>
          </a:p>
          <a:p>
            <a:pPr indent="0" lvl="0" marL="457200" rtl="0" algn="l">
              <a:lnSpc>
                <a:spcPct val="114000"/>
              </a:lnSpc>
              <a:spcBef>
                <a:spcPts val="0"/>
              </a:spcBef>
              <a:spcAft>
                <a:spcPts val="0"/>
              </a:spcAft>
              <a:buNone/>
            </a:pPr>
            <a:r>
              <a:rPr lang="en" sz="2400">
                <a:solidFill>
                  <a:srgbClr val="FF0000"/>
                </a:solidFill>
                <a:latin typeface="Calibri"/>
                <a:ea typeface="Calibri"/>
                <a:cs typeface="Calibri"/>
                <a:sym typeface="Calibri"/>
              </a:rPr>
              <a:t>Number - First Element in the Array</a:t>
            </a:r>
            <a:endParaRPr sz="2400">
              <a:solidFill>
                <a:srgbClr val="FF0000"/>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 name="Shape 75"/>
        <p:cNvGrpSpPr/>
        <p:nvPr/>
      </p:nvGrpSpPr>
      <p:grpSpPr>
        <a:xfrm>
          <a:off x="0" y="0"/>
          <a:ext cx="0" cy="0"/>
          <a:chOff x="0" y="0"/>
          <a:chExt cx="0" cy="0"/>
        </a:xfrm>
      </p:grpSpPr>
      <p:sp>
        <p:nvSpPr>
          <p:cNvPr id="76" name="Google Shape;76;p16"/>
          <p:cNvSpPr txBox="1"/>
          <p:nvPr>
            <p:ph idx="1" type="body"/>
          </p:nvPr>
        </p:nvSpPr>
        <p:spPr>
          <a:xfrm>
            <a:off x="6190800" y="1356875"/>
            <a:ext cx="2641500" cy="48777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400"/>
              <a:t>Step 3</a:t>
            </a:r>
            <a:r>
              <a:rPr b="1" lang="en" sz="1400"/>
              <a:t>:</a:t>
            </a:r>
            <a:r>
              <a:rPr lang="en" sz="1400"/>
              <a:t> Make the differences an argument.</a:t>
            </a:r>
            <a:endParaRPr sz="1400"/>
          </a:p>
          <a:p>
            <a:pPr indent="0" lvl="0" marL="0" rtl="0" algn="l">
              <a:lnSpc>
                <a:spcPct val="100000"/>
              </a:lnSpc>
              <a:spcBef>
                <a:spcPts val="0"/>
              </a:spcBef>
              <a:spcAft>
                <a:spcPts val="0"/>
              </a:spcAft>
              <a:buNone/>
            </a:pPr>
            <a:r>
              <a:t/>
            </a:r>
            <a:endParaRPr sz="1400"/>
          </a:p>
          <a:p>
            <a:pPr indent="0" lvl="0" marL="0" rtl="0" algn="l">
              <a:lnSpc>
                <a:spcPct val="100000"/>
              </a:lnSpc>
              <a:spcBef>
                <a:spcPts val="0"/>
              </a:spcBef>
              <a:spcAft>
                <a:spcPts val="0"/>
              </a:spcAft>
              <a:buNone/>
            </a:pPr>
            <a:r>
              <a:rPr lang="en" sz="1000">
                <a:latin typeface="Consolas"/>
                <a:ea typeface="Consolas"/>
                <a:cs typeface="Consolas"/>
                <a:sym typeface="Consolas"/>
              </a:rPr>
              <a:t>function reduce(init, f, a) {</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let result = init;</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for (let i = 0;</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i &lt; a.length;</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++i) {</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result = f(result, a[i]);</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return result;</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a:t>
            </a:r>
            <a:endParaRPr sz="1000">
              <a:latin typeface="Consolas"/>
              <a:ea typeface="Consolas"/>
              <a:cs typeface="Consolas"/>
              <a:sym typeface="Consolas"/>
            </a:endParaRPr>
          </a:p>
          <a:p>
            <a:pPr indent="0" lvl="0" marL="0" rtl="0" algn="l">
              <a:lnSpc>
                <a:spcPct val="100000"/>
              </a:lnSpc>
              <a:spcBef>
                <a:spcPts val="0"/>
              </a:spcBef>
              <a:spcAft>
                <a:spcPts val="0"/>
              </a:spcAft>
              <a:buNone/>
            </a:pPr>
            <a:r>
              <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function sum(a) {</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return reduce(0, </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function(r, x) {</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return r + x;</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 a);</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function prod(a) {</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return reduce(1, </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function(r, x) {</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return r * x;</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 a);</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a:t>
            </a:r>
            <a:endParaRPr sz="1000">
              <a:latin typeface="Consolas"/>
              <a:ea typeface="Consolas"/>
              <a:cs typeface="Consolas"/>
              <a:sym typeface="Consolas"/>
            </a:endParaRPr>
          </a:p>
          <a:p>
            <a:pPr indent="0" lvl="0" marL="0" rtl="0" algn="l">
              <a:lnSpc>
                <a:spcPct val="100000"/>
              </a:lnSpc>
              <a:spcBef>
                <a:spcPts val="0"/>
              </a:spcBef>
              <a:spcAft>
                <a:spcPts val="0"/>
              </a:spcAft>
              <a:buNone/>
            </a:pPr>
            <a:r>
              <a:t/>
            </a:r>
            <a:endParaRPr sz="1000">
              <a:latin typeface="Consolas"/>
              <a:ea typeface="Consolas"/>
              <a:cs typeface="Consolas"/>
              <a:sym typeface="Consolas"/>
            </a:endParaRPr>
          </a:p>
          <a:p>
            <a:pPr indent="0" lvl="0" marL="0" rtl="0" algn="l">
              <a:lnSpc>
                <a:spcPct val="100000"/>
              </a:lnSpc>
              <a:spcBef>
                <a:spcPts val="0"/>
              </a:spcBef>
              <a:spcAft>
                <a:spcPts val="0"/>
              </a:spcAft>
              <a:buNone/>
            </a:pPr>
            <a:r>
              <a:rPr b="1" lang="en" sz="1000"/>
              <a:t>Note</a:t>
            </a:r>
            <a:r>
              <a:rPr lang="en" sz="1000"/>
              <a:t>: The code above uses anonymous functions for compactness.</a:t>
            </a:r>
            <a:endParaRPr sz="1000">
              <a:latin typeface="Consolas"/>
              <a:ea typeface="Consolas"/>
              <a:cs typeface="Consolas"/>
              <a:sym typeface="Consolas"/>
            </a:endParaRPr>
          </a:p>
        </p:txBody>
      </p:sp>
      <p:sp>
        <p:nvSpPr>
          <p:cNvPr id="77" name="Google Shape;77;p16"/>
          <p:cNvSpPr txBox="1"/>
          <p:nvPr>
            <p:ph idx="1" type="body"/>
          </p:nvPr>
        </p:nvSpPr>
        <p:spPr>
          <a:xfrm>
            <a:off x="3251250" y="1356875"/>
            <a:ext cx="2641500" cy="48777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400"/>
              <a:t>Step 2</a:t>
            </a:r>
            <a:r>
              <a:rPr b="1" lang="en" sz="1400"/>
              <a:t>:</a:t>
            </a:r>
            <a:r>
              <a:rPr lang="en" sz="1400"/>
              <a:t> Abstract out the differences.</a:t>
            </a:r>
            <a:endParaRPr sz="1400"/>
          </a:p>
          <a:p>
            <a:pPr indent="0" lvl="0" marL="0" rtl="0" algn="l">
              <a:lnSpc>
                <a:spcPct val="100000"/>
              </a:lnSpc>
              <a:spcBef>
                <a:spcPts val="0"/>
              </a:spcBef>
              <a:spcAft>
                <a:spcPts val="0"/>
              </a:spcAft>
              <a:buNone/>
            </a:pPr>
            <a:r>
              <a:t/>
            </a:r>
            <a:endParaRPr sz="1400"/>
          </a:p>
          <a:p>
            <a:pPr indent="0" lvl="0" marL="0" rtl="0" algn="l">
              <a:lnSpc>
                <a:spcPct val="100000"/>
              </a:lnSpc>
              <a:spcBef>
                <a:spcPts val="0"/>
              </a:spcBef>
              <a:spcAft>
                <a:spcPts val="0"/>
              </a:spcAft>
              <a:buNone/>
            </a:pPr>
            <a:r>
              <a:rPr lang="en" sz="1000">
                <a:latin typeface="Consolas"/>
                <a:ea typeface="Consolas"/>
                <a:cs typeface="Consolas"/>
                <a:sym typeface="Consolas"/>
              </a:rPr>
              <a:t>let sumInit = 0;</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function sumF(r, x) {</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return r + x;</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function sum(a) {</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let result = sumInit;</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for (let i = 0;</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i &lt; a.length;</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++i) {</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result = sumF(result, a[i]);</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return result;</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a:t>
            </a:r>
            <a:endParaRPr sz="1000">
              <a:latin typeface="Consolas"/>
              <a:ea typeface="Consolas"/>
              <a:cs typeface="Consolas"/>
              <a:sym typeface="Consolas"/>
            </a:endParaRPr>
          </a:p>
          <a:p>
            <a:pPr indent="0" lvl="0" marL="0" rtl="0" algn="l">
              <a:lnSpc>
                <a:spcPct val="100000"/>
              </a:lnSpc>
              <a:spcBef>
                <a:spcPts val="0"/>
              </a:spcBef>
              <a:spcAft>
                <a:spcPts val="0"/>
              </a:spcAft>
              <a:buNone/>
            </a:pPr>
            <a:r>
              <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let prodInit = 1;</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function prodF(r, x) {</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return r * x;</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function prod(a) {</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let result = prodInit;</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for (let i = 0;</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i &lt; a.length;</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++i) {</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result = prodF(result, a[i]);</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a:t>
            </a:r>
            <a:endParaRPr sz="1000">
              <a:latin typeface="Consolas"/>
              <a:ea typeface="Consolas"/>
              <a:cs typeface="Consolas"/>
              <a:sym typeface="Consolas"/>
            </a:endParaRPr>
          </a:p>
          <a:p>
            <a:pPr indent="0" lvl="0" marL="0" rtl="0" algn="l">
              <a:lnSpc>
                <a:spcPct val="100000"/>
              </a:lnSpc>
              <a:spcBef>
                <a:spcPts val="0"/>
              </a:spcBef>
              <a:spcAft>
                <a:spcPts val="0"/>
              </a:spcAft>
              <a:buClr>
                <a:schemeClr val="dk1"/>
              </a:buClr>
              <a:buSzPts val="1100"/>
              <a:buFont typeface="Arial"/>
              <a:buNone/>
            </a:pPr>
            <a:r>
              <a:rPr lang="en" sz="1000">
                <a:latin typeface="Consolas"/>
                <a:ea typeface="Consolas"/>
                <a:cs typeface="Consolas"/>
                <a:sym typeface="Consolas"/>
              </a:rPr>
              <a:t>  return result;</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a:t>
            </a:r>
            <a:endParaRPr sz="1000">
              <a:latin typeface="Consolas"/>
              <a:ea typeface="Consolas"/>
              <a:cs typeface="Consolas"/>
              <a:sym typeface="Consolas"/>
            </a:endParaRPr>
          </a:p>
          <a:p>
            <a:pPr indent="0" lvl="0" marL="0" rtl="0" algn="l">
              <a:lnSpc>
                <a:spcPct val="100000"/>
              </a:lnSpc>
              <a:spcBef>
                <a:spcPts val="0"/>
              </a:spcBef>
              <a:spcAft>
                <a:spcPts val="0"/>
              </a:spcAft>
              <a:buNone/>
            </a:pPr>
            <a:r>
              <a:t/>
            </a:r>
            <a:endParaRPr sz="1000">
              <a:latin typeface="Consolas"/>
              <a:ea typeface="Consolas"/>
              <a:cs typeface="Consolas"/>
              <a:sym typeface="Consolas"/>
            </a:endParaRPr>
          </a:p>
          <a:p>
            <a:pPr indent="0" lvl="0" marL="0" rtl="0" algn="l">
              <a:lnSpc>
                <a:spcPct val="100000"/>
              </a:lnSpc>
              <a:spcBef>
                <a:spcPts val="0"/>
              </a:spcBef>
              <a:spcAft>
                <a:spcPts val="0"/>
              </a:spcAft>
              <a:buNone/>
            </a:pPr>
            <a:r>
              <a:rPr b="1" lang="en" sz="1000"/>
              <a:t>Note</a:t>
            </a:r>
            <a:r>
              <a:rPr lang="en" sz="1000"/>
              <a:t>: The only difference is the name of the variable they refer to.</a:t>
            </a:r>
            <a:endParaRPr sz="1000">
              <a:latin typeface="Consolas"/>
              <a:ea typeface="Consolas"/>
              <a:cs typeface="Consolas"/>
              <a:sym typeface="Consolas"/>
            </a:endParaRPr>
          </a:p>
        </p:txBody>
      </p:sp>
      <p:sp>
        <p:nvSpPr>
          <p:cNvPr id="78" name="Google Shape;78;p16"/>
          <p:cNvSpPr txBox="1"/>
          <p:nvPr>
            <p:ph idx="1" type="body"/>
          </p:nvPr>
        </p:nvSpPr>
        <p:spPr>
          <a:xfrm>
            <a:off x="311700" y="1356875"/>
            <a:ext cx="2641500" cy="48777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400"/>
              <a:t>Step 1: </a:t>
            </a:r>
            <a:r>
              <a:rPr lang="en" sz="1400"/>
              <a:t>Identify the differences between </a:t>
            </a:r>
            <a:r>
              <a:rPr lang="en" sz="1400">
                <a:latin typeface="Consolas"/>
                <a:ea typeface="Consolas"/>
                <a:cs typeface="Consolas"/>
                <a:sym typeface="Consolas"/>
              </a:rPr>
              <a:t>sum</a:t>
            </a:r>
            <a:r>
              <a:rPr lang="en" sz="1400"/>
              <a:t> and </a:t>
            </a:r>
            <a:r>
              <a:rPr lang="en" sz="1400">
                <a:latin typeface="Consolas"/>
                <a:ea typeface="Consolas"/>
                <a:cs typeface="Consolas"/>
                <a:sym typeface="Consolas"/>
              </a:rPr>
              <a:t>prod</a:t>
            </a:r>
            <a:r>
              <a:rPr lang="en" sz="1400"/>
              <a:t>.</a:t>
            </a:r>
            <a:br>
              <a:rPr lang="en" sz="1400"/>
            </a:br>
            <a:endParaRPr sz="1400"/>
          </a:p>
          <a:p>
            <a:pPr indent="0" lvl="0" marL="0" rtl="0" algn="l">
              <a:lnSpc>
                <a:spcPct val="100000"/>
              </a:lnSpc>
              <a:spcBef>
                <a:spcPts val="0"/>
              </a:spcBef>
              <a:spcAft>
                <a:spcPts val="0"/>
              </a:spcAft>
              <a:buNone/>
            </a:pPr>
            <a:r>
              <a:rPr lang="en" sz="1000">
                <a:latin typeface="Consolas"/>
                <a:ea typeface="Consolas"/>
                <a:cs typeface="Consolas"/>
                <a:sym typeface="Consolas"/>
              </a:rPr>
              <a:t>function sum(a) {</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let result = 0;</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for (let i = 0;</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i &lt; a.length;</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++i) {</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result = result + a[i];</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return result;</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a:t>
            </a:r>
            <a:endParaRPr sz="1000">
              <a:latin typeface="Consolas"/>
              <a:ea typeface="Consolas"/>
              <a:cs typeface="Consolas"/>
              <a:sym typeface="Consolas"/>
            </a:endParaRPr>
          </a:p>
          <a:p>
            <a:pPr indent="0" lvl="0" marL="0" rtl="0" algn="l">
              <a:lnSpc>
                <a:spcPct val="100000"/>
              </a:lnSpc>
              <a:spcBef>
                <a:spcPts val="0"/>
              </a:spcBef>
              <a:spcAft>
                <a:spcPts val="0"/>
              </a:spcAft>
              <a:buNone/>
            </a:pPr>
            <a:r>
              <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function prod(a) {</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let result = 1;</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for (let i = 0;</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i &lt; a.length;</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++i) {</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result = result * a[i];</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  return result;</a:t>
            </a:r>
            <a:endParaRPr sz="1000">
              <a:latin typeface="Consolas"/>
              <a:ea typeface="Consolas"/>
              <a:cs typeface="Consolas"/>
              <a:sym typeface="Consolas"/>
            </a:endParaRPr>
          </a:p>
          <a:p>
            <a:pPr indent="0" lvl="0" marL="0" rtl="0" algn="l">
              <a:lnSpc>
                <a:spcPct val="100000"/>
              </a:lnSpc>
              <a:spcBef>
                <a:spcPts val="0"/>
              </a:spcBef>
              <a:spcAft>
                <a:spcPts val="0"/>
              </a:spcAft>
              <a:buNone/>
            </a:pPr>
            <a:r>
              <a:rPr lang="en" sz="1000">
                <a:latin typeface="Consolas"/>
                <a:ea typeface="Consolas"/>
                <a:cs typeface="Consolas"/>
                <a:sym typeface="Consolas"/>
              </a:rPr>
              <a:t>}</a:t>
            </a:r>
            <a:endParaRPr sz="1000">
              <a:latin typeface="Consolas"/>
              <a:ea typeface="Consolas"/>
              <a:cs typeface="Consolas"/>
              <a:sym typeface="Consolas"/>
            </a:endParaRPr>
          </a:p>
          <a:p>
            <a:pPr indent="0" lvl="0" marL="0" rtl="0" algn="l">
              <a:lnSpc>
                <a:spcPct val="100000"/>
              </a:lnSpc>
              <a:spcBef>
                <a:spcPts val="0"/>
              </a:spcBef>
              <a:spcAft>
                <a:spcPts val="0"/>
              </a:spcAft>
              <a:buNone/>
            </a:pPr>
            <a:r>
              <a:t/>
            </a:r>
            <a:endParaRPr sz="1000">
              <a:latin typeface="Consolas"/>
              <a:ea typeface="Consolas"/>
              <a:cs typeface="Consolas"/>
              <a:sym typeface="Consolas"/>
            </a:endParaRPr>
          </a:p>
          <a:p>
            <a:pPr indent="0" lvl="0" marL="0" rtl="0" algn="l">
              <a:lnSpc>
                <a:spcPct val="100000"/>
              </a:lnSpc>
              <a:spcBef>
                <a:spcPts val="0"/>
              </a:spcBef>
              <a:spcAft>
                <a:spcPts val="0"/>
              </a:spcAft>
              <a:buNone/>
            </a:pPr>
            <a:r>
              <a:rPr b="1" lang="en" sz="1000"/>
              <a:t>Note</a:t>
            </a:r>
            <a:r>
              <a:rPr lang="en" sz="1000"/>
              <a:t>: There are two differences between these functions. In contrast, when we derived </a:t>
            </a:r>
            <a:r>
              <a:rPr lang="en" sz="1000">
                <a:latin typeface="Consolas"/>
                <a:ea typeface="Consolas"/>
                <a:cs typeface="Consolas"/>
                <a:sym typeface="Consolas"/>
              </a:rPr>
              <a:t>map</a:t>
            </a:r>
            <a:r>
              <a:rPr lang="en" sz="1000"/>
              <a:t> earlier, there was only one difference between the functions.</a:t>
            </a:r>
            <a:endParaRPr sz="1000"/>
          </a:p>
          <a:p>
            <a:pPr indent="0" lvl="0" marL="0" rtl="0" algn="l">
              <a:lnSpc>
                <a:spcPct val="100000"/>
              </a:lnSpc>
              <a:spcBef>
                <a:spcPts val="0"/>
              </a:spcBef>
              <a:spcAft>
                <a:spcPts val="0"/>
              </a:spcAft>
              <a:buNone/>
            </a:pPr>
            <a:r>
              <a:t/>
            </a:r>
            <a:endParaRPr sz="1000">
              <a:latin typeface="Consolas"/>
              <a:ea typeface="Consolas"/>
              <a:cs typeface="Consolas"/>
              <a:sym typeface="Consolas"/>
            </a:endParaRPr>
          </a:p>
        </p:txBody>
      </p:sp>
      <p:sp>
        <p:nvSpPr>
          <p:cNvPr id="79" name="Google Shape;79;p16"/>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Deriving a new higher-order function</a:t>
            </a:r>
            <a:endParaRPr/>
          </a:p>
        </p:txBody>
      </p:sp>
      <p:sp>
        <p:nvSpPr>
          <p:cNvPr id="80" name="Google Shape;80;p16"/>
          <p:cNvSpPr txBox="1"/>
          <p:nvPr/>
        </p:nvSpPr>
        <p:spPr>
          <a:xfrm>
            <a:off x="83300" y="83050"/>
            <a:ext cx="2578800" cy="413400"/>
          </a:xfrm>
          <a:prstGeom prst="rect">
            <a:avLst/>
          </a:prstGeom>
          <a:solidFill>
            <a:srgbClr val="FFFF00"/>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t>Ignore </a:t>
            </a:r>
            <a:r>
              <a:rPr lang="en">
                <a:latin typeface="Consolas"/>
                <a:ea typeface="Consolas"/>
                <a:cs typeface="Consolas"/>
                <a:sym typeface="Consolas"/>
              </a:rPr>
              <a:t>lenAll</a:t>
            </a:r>
            <a:r>
              <a:rPr lang="en"/>
              <a:t> for a moment.</a:t>
            </a:r>
            <a:endParaRPr/>
          </a:p>
        </p:txBody>
      </p:sp>
      <p:sp>
        <p:nvSpPr>
          <p:cNvPr id="81" name="Google Shape;81;p16"/>
          <p:cNvSpPr/>
          <p:nvPr/>
        </p:nvSpPr>
        <p:spPr>
          <a:xfrm>
            <a:off x="1593875" y="2326200"/>
            <a:ext cx="853225" cy="1524975"/>
          </a:xfrm>
          <a:custGeom>
            <a:rect b="b" l="l" r="r" t="t"/>
            <a:pathLst>
              <a:path extrusionOk="0" h="60999" w="34129">
                <a:moveTo>
                  <a:pt x="0" y="0"/>
                </a:moveTo>
                <a:cubicBezTo>
                  <a:pt x="5686" y="3619"/>
                  <a:pt x="33946" y="11545"/>
                  <a:pt x="34118" y="21711"/>
                </a:cubicBezTo>
                <a:cubicBezTo>
                  <a:pt x="34290" y="31878"/>
                  <a:pt x="6548" y="54451"/>
                  <a:pt x="1034" y="60999"/>
                </a:cubicBezTo>
              </a:path>
            </a:pathLst>
          </a:custGeom>
          <a:noFill/>
          <a:ln cap="flat" cmpd="sng" w="9525">
            <a:solidFill>
              <a:srgbClr val="FF0000"/>
            </a:solidFill>
            <a:prstDash val="solid"/>
            <a:round/>
            <a:headEnd len="med" w="med" type="triangle"/>
            <a:tailEnd len="med" w="med" type="triangle"/>
          </a:ln>
        </p:spPr>
      </p:sp>
      <p:sp>
        <p:nvSpPr>
          <p:cNvPr id="82" name="Google Shape;82;p16"/>
          <p:cNvSpPr/>
          <p:nvPr/>
        </p:nvSpPr>
        <p:spPr>
          <a:xfrm>
            <a:off x="1843725" y="2998225"/>
            <a:ext cx="431150" cy="1352650"/>
          </a:xfrm>
          <a:custGeom>
            <a:rect b="b" l="l" r="r" t="t"/>
            <a:pathLst>
              <a:path extrusionOk="0" h="54106" w="17246">
                <a:moveTo>
                  <a:pt x="0" y="0"/>
                </a:moveTo>
                <a:cubicBezTo>
                  <a:pt x="2872" y="3561"/>
                  <a:pt x="17117" y="12348"/>
                  <a:pt x="17232" y="21366"/>
                </a:cubicBezTo>
                <a:cubicBezTo>
                  <a:pt x="17347" y="30384"/>
                  <a:pt x="3447" y="48649"/>
                  <a:pt x="690" y="54106"/>
                </a:cubicBezTo>
              </a:path>
            </a:pathLst>
          </a:custGeom>
          <a:noFill/>
          <a:ln cap="flat" cmpd="sng" w="9525">
            <a:solidFill>
              <a:srgbClr val="FF0000"/>
            </a:solidFill>
            <a:prstDash val="solid"/>
            <a:round/>
            <a:headEnd len="med" w="med" type="triangle"/>
            <a:tailEnd len="med" w="med" type="triangle"/>
          </a:ln>
        </p:spPr>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9" name="Shape 339"/>
        <p:cNvGrpSpPr/>
        <p:nvPr/>
      </p:nvGrpSpPr>
      <p:grpSpPr>
        <a:xfrm>
          <a:off x="0" y="0"/>
          <a:ext cx="0" cy="0"/>
          <a:chOff x="0" y="0"/>
          <a:chExt cx="0" cy="0"/>
        </a:xfrm>
      </p:grpSpPr>
      <p:sp>
        <p:nvSpPr>
          <p:cNvPr id="340" name="Google Shape;340;p52"/>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closestElem</a:t>
            </a:r>
            <a:endParaRPr/>
          </a:p>
        </p:txBody>
      </p:sp>
      <p:sp>
        <p:nvSpPr>
          <p:cNvPr id="341" name="Google Shape;341;p52"/>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function closestElem(array, x)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 function callback(acc, elem)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   if (Math.abs(x - elem) &lt; Math.abs(x - acc))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     return elem;</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   } else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     return acc;</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 return array.reduce(callback, array[0]);</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t/>
            </a:r>
            <a:endParaRPr>
              <a:solidFill>
                <a:srgbClr val="000000"/>
              </a:solidFill>
              <a:latin typeface="Consolas"/>
              <a:ea typeface="Consolas"/>
              <a:cs typeface="Consolas"/>
              <a:sym typeface="Consolas"/>
            </a:endParaRPr>
          </a:p>
          <a:p>
            <a:pPr indent="0" lvl="0" marL="0" rtl="0" algn="l">
              <a:spcBef>
                <a:spcPts val="0"/>
              </a:spcBef>
              <a:spcAft>
                <a:spcPts val="1600"/>
              </a:spcAft>
              <a:buNone/>
            </a:pPr>
            <a:r>
              <a:t/>
            </a: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5" name="Shape 345"/>
        <p:cNvGrpSpPr/>
        <p:nvPr/>
      </p:nvGrpSpPr>
      <p:grpSpPr>
        <a:xfrm>
          <a:off x="0" y="0"/>
          <a:ext cx="0" cy="0"/>
          <a:chOff x="0" y="0"/>
          <a:chExt cx="0" cy="0"/>
        </a:xfrm>
      </p:grpSpPr>
      <p:sp>
        <p:nvSpPr>
          <p:cNvPr id="346" name="Google Shape;346;p53"/>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Problem: maxF </a:t>
            </a:r>
            <a:endParaRPr/>
          </a:p>
        </p:txBody>
      </p:sp>
      <p:sp>
        <p:nvSpPr>
          <p:cNvPr id="347" name="Google Shape;347;p53"/>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sz="2700"/>
              <a:t>Q: Write a HOF that accepts:</a:t>
            </a:r>
            <a:br>
              <a:rPr lang="en" sz="2700"/>
            </a:br>
            <a:r>
              <a:rPr lang="en" sz="2700"/>
              <a:t>1. An </a:t>
            </a:r>
            <a:r>
              <a:rPr b="1" lang="en" sz="2700"/>
              <a:t>array of functions</a:t>
            </a:r>
            <a:r>
              <a:rPr lang="en" sz="2700"/>
              <a:t> [f1, f2, etc.], and</a:t>
            </a:r>
            <a:br>
              <a:rPr lang="en" sz="2700"/>
            </a:br>
            <a:r>
              <a:rPr lang="en" sz="2700"/>
              <a:t>2. A number x; and</a:t>
            </a:r>
            <a:br>
              <a:rPr lang="en" sz="2700"/>
            </a:br>
            <a:r>
              <a:rPr lang="en" sz="2700"/>
              <a:t>returns: max(f1(x), f2(x), ....)</a:t>
            </a:r>
            <a:endParaRPr sz="2700"/>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1" name="Shape 351"/>
        <p:cNvGrpSpPr/>
        <p:nvPr/>
      </p:nvGrpSpPr>
      <p:grpSpPr>
        <a:xfrm>
          <a:off x="0" y="0"/>
          <a:ext cx="0" cy="0"/>
          <a:chOff x="0" y="0"/>
          <a:chExt cx="0" cy="0"/>
        </a:xfrm>
      </p:grpSpPr>
      <p:sp>
        <p:nvSpPr>
          <p:cNvPr id="352" name="Google Shape;352;p54"/>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maxF by map and reduce</a:t>
            </a:r>
            <a:endParaRPr/>
          </a:p>
        </p:txBody>
      </p:sp>
      <p:sp>
        <p:nvSpPr>
          <p:cNvPr id="353" name="Google Shape;353;p54"/>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300">
                <a:latin typeface="Consolas"/>
                <a:ea typeface="Consolas"/>
                <a:cs typeface="Consolas"/>
                <a:sym typeface="Consolas"/>
              </a:rPr>
              <a:t>map: Given   [f1,    f2,    f3]</a:t>
            </a:r>
            <a:br>
              <a:rPr lang="en" sz="2300">
                <a:latin typeface="Consolas"/>
                <a:ea typeface="Consolas"/>
                <a:cs typeface="Consolas"/>
                <a:sym typeface="Consolas"/>
              </a:rPr>
            </a:br>
            <a:r>
              <a:rPr lang="en" sz="2300">
                <a:latin typeface="Consolas"/>
                <a:ea typeface="Consolas"/>
                <a:cs typeface="Consolas"/>
                <a:sym typeface="Consolas"/>
              </a:rPr>
              <a:t>     produce [f1(x), f2(x), f3(x)]</a:t>
            </a:r>
            <a:endParaRPr sz="2300">
              <a:latin typeface="Consolas"/>
              <a:ea typeface="Consolas"/>
              <a:cs typeface="Consolas"/>
              <a:sym typeface="Consolas"/>
            </a:endParaRPr>
          </a:p>
          <a:p>
            <a:pPr indent="0" lvl="0" marL="0" rtl="0" algn="l">
              <a:spcBef>
                <a:spcPts val="1600"/>
              </a:spcBef>
              <a:spcAft>
                <a:spcPts val="1600"/>
              </a:spcAft>
              <a:buNone/>
            </a:pPr>
            <a:r>
              <a:rPr lang="en" sz="2300">
                <a:latin typeface="Consolas"/>
                <a:ea typeface="Consolas"/>
                <a:cs typeface="Consolas"/>
                <a:sym typeface="Consolas"/>
              </a:rPr>
              <a:t>reduce: Given numbers [x1, x2, x3]</a:t>
            </a:r>
            <a:br>
              <a:rPr lang="en" sz="2300">
                <a:latin typeface="Consolas"/>
                <a:ea typeface="Consolas"/>
                <a:cs typeface="Consolas"/>
                <a:sym typeface="Consolas"/>
              </a:rPr>
            </a:br>
            <a:r>
              <a:rPr lang="en" sz="2300">
                <a:latin typeface="Consolas"/>
                <a:ea typeface="Consolas"/>
                <a:cs typeface="Consolas"/>
                <a:sym typeface="Consolas"/>
              </a:rPr>
              <a:t>        produce max value of them all</a:t>
            </a:r>
            <a:br>
              <a:rPr lang="en" sz="2300">
                <a:latin typeface="Consolas"/>
                <a:ea typeface="Consolas"/>
                <a:cs typeface="Consolas"/>
                <a:sym typeface="Consolas"/>
              </a:rPr>
            </a:br>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57" name="Shape 357"/>
        <p:cNvGrpSpPr/>
        <p:nvPr/>
      </p:nvGrpSpPr>
      <p:grpSpPr>
        <a:xfrm>
          <a:off x="0" y="0"/>
          <a:ext cx="0" cy="0"/>
          <a:chOff x="0" y="0"/>
          <a:chExt cx="0" cy="0"/>
        </a:xfrm>
      </p:grpSpPr>
      <p:sp>
        <p:nvSpPr>
          <p:cNvPr id="358" name="Google Shape;358;p55"/>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Revisiting closestElem</a:t>
            </a:r>
            <a:endParaRPr/>
          </a:p>
        </p:txBody>
      </p:sp>
      <p:sp>
        <p:nvSpPr>
          <p:cNvPr id="359" name="Google Shape;359;p55"/>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sz="2400">
                <a:latin typeface="Calibri"/>
                <a:ea typeface="Calibri"/>
                <a:cs typeface="Calibri"/>
                <a:sym typeface="Calibri"/>
              </a:rPr>
              <a:t>Question</a:t>
            </a:r>
            <a:r>
              <a:rPr lang="en" sz="2400">
                <a:latin typeface="Calibri"/>
                <a:ea typeface="Calibri"/>
                <a:cs typeface="Calibri"/>
                <a:sym typeface="Calibri"/>
              </a:rPr>
              <a:t>: Using reduce, write a new function called </a:t>
            </a:r>
            <a:endParaRPr sz="2400">
              <a:latin typeface="Calibri"/>
              <a:ea typeface="Calibri"/>
              <a:cs typeface="Calibri"/>
              <a:sym typeface="Calibri"/>
            </a:endParaRPr>
          </a:p>
          <a:p>
            <a:pPr indent="0" lvl="0" marL="0" rtl="0" algn="l">
              <a:lnSpc>
                <a:spcPct val="100000"/>
              </a:lnSpc>
              <a:spcBef>
                <a:spcPts val="0"/>
              </a:spcBef>
              <a:spcAft>
                <a:spcPts val="0"/>
              </a:spcAft>
              <a:buClr>
                <a:schemeClr val="dk1"/>
              </a:buClr>
              <a:buSzPts val="1100"/>
              <a:buFont typeface="Arial"/>
              <a:buNone/>
            </a:pPr>
            <a:r>
              <a:rPr lang="en" sz="2400">
                <a:latin typeface="Consolas"/>
                <a:ea typeface="Consolas"/>
                <a:cs typeface="Consolas"/>
                <a:sym typeface="Consolas"/>
              </a:rPr>
              <a:t>closestElementF(array)</a:t>
            </a:r>
            <a:r>
              <a:rPr lang="en" sz="2400">
                <a:latin typeface="Calibri"/>
                <a:ea typeface="Calibri"/>
                <a:cs typeface="Calibri"/>
                <a:sym typeface="Calibri"/>
              </a:rPr>
              <a:t> that returns a</a:t>
            </a:r>
            <a:r>
              <a:rPr lang="en" sz="2400">
                <a:solidFill>
                  <a:srgbClr val="FF0000"/>
                </a:solidFill>
                <a:latin typeface="Calibri"/>
                <a:ea typeface="Calibri"/>
                <a:cs typeface="Calibri"/>
                <a:sym typeface="Calibri"/>
              </a:rPr>
              <a:t> function that takes a number as input</a:t>
            </a:r>
            <a:r>
              <a:rPr lang="en" sz="2400">
                <a:latin typeface="Calibri"/>
                <a:ea typeface="Calibri"/>
                <a:cs typeface="Calibri"/>
                <a:sym typeface="Calibri"/>
              </a:rPr>
              <a:t> and produces the value of the element in the array that is closest in to x</a:t>
            </a:r>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3" name="Shape 363"/>
        <p:cNvGrpSpPr/>
        <p:nvPr/>
      </p:nvGrpSpPr>
      <p:grpSpPr>
        <a:xfrm>
          <a:off x="0" y="0"/>
          <a:ext cx="0" cy="0"/>
          <a:chOff x="0" y="0"/>
          <a:chExt cx="0" cy="0"/>
        </a:xfrm>
      </p:grpSpPr>
      <p:sp>
        <p:nvSpPr>
          <p:cNvPr id="364" name="Google Shape;364;p56"/>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Using</a:t>
            </a:r>
            <a:r>
              <a:rPr lang="en"/>
              <a:t> reduce</a:t>
            </a:r>
            <a:r>
              <a:rPr lang="en"/>
              <a:t> for closestElemF</a:t>
            </a:r>
            <a:endParaRPr/>
          </a:p>
        </p:txBody>
      </p:sp>
      <p:sp>
        <p:nvSpPr>
          <p:cNvPr id="365" name="Google Shape;365;p56"/>
          <p:cNvSpPr txBox="1"/>
          <p:nvPr>
            <p:ph idx="1" type="body"/>
          </p:nvPr>
        </p:nvSpPr>
        <p:spPr>
          <a:xfrm>
            <a:off x="311700" y="1536624"/>
            <a:ext cx="8520600" cy="4990200"/>
          </a:xfrm>
          <a:prstGeom prst="rect">
            <a:avLst/>
          </a:prstGeom>
        </p:spPr>
        <p:txBody>
          <a:bodyPr anchorCtr="0" anchor="t" bIns="91425" lIns="91425" spcFirstLastPara="1" rIns="91425" wrap="square" tIns="91425">
            <a:noAutofit/>
          </a:bodyPr>
          <a:lstStyle/>
          <a:p>
            <a:pPr indent="-381000" lvl="0" marL="457200" rtl="0" algn="l">
              <a:lnSpc>
                <a:spcPct val="114000"/>
              </a:lnSpc>
              <a:spcBef>
                <a:spcPts val="0"/>
              </a:spcBef>
              <a:spcAft>
                <a:spcPts val="0"/>
              </a:spcAft>
              <a:buSzPts val="2400"/>
              <a:buFont typeface="Calibri"/>
              <a:buAutoNum type="arabicPeriod"/>
            </a:pPr>
            <a:r>
              <a:rPr lang="en" sz="2400">
                <a:latin typeface="Calibri"/>
                <a:ea typeface="Calibri"/>
                <a:cs typeface="Calibri"/>
                <a:sym typeface="Calibri"/>
              </a:rPr>
              <a:t>What is the type signature of the callback function?</a:t>
            </a:r>
            <a:endParaRPr sz="2400">
              <a:latin typeface="Calibri"/>
              <a:ea typeface="Calibri"/>
              <a:cs typeface="Calibri"/>
              <a:sym typeface="Calibri"/>
            </a:endParaRPr>
          </a:p>
          <a:p>
            <a:pPr indent="-381000" lvl="1" marL="914400" rtl="0" algn="l">
              <a:lnSpc>
                <a:spcPct val="114000"/>
              </a:lnSpc>
              <a:spcBef>
                <a:spcPts val="0"/>
              </a:spcBef>
              <a:spcAft>
                <a:spcPts val="0"/>
              </a:spcAft>
              <a:buSzPts val="2400"/>
              <a:buFont typeface="Calibri"/>
              <a:buAutoNum type="alphaLcPeriod"/>
            </a:pPr>
            <a:r>
              <a:rPr lang="en" sz="2400">
                <a:latin typeface="Calibri"/>
                <a:ea typeface="Calibri"/>
                <a:cs typeface="Calibri"/>
                <a:sym typeface="Calibri"/>
              </a:rPr>
              <a:t>Parameter 1 ?</a:t>
            </a:r>
            <a:endParaRPr b="1" sz="2400">
              <a:solidFill>
                <a:srgbClr val="FF0000"/>
              </a:solidFill>
              <a:latin typeface="Calibri"/>
              <a:ea typeface="Calibri"/>
              <a:cs typeface="Calibri"/>
              <a:sym typeface="Calibri"/>
            </a:endParaRPr>
          </a:p>
          <a:p>
            <a:pPr indent="-381000" lvl="1" marL="914400" rtl="0" algn="l">
              <a:lnSpc>
                <a:spcPct val="114000"/>
              </a:lnSpc>
              <a:spcBef>
                <a:spcPts val="0"/>
              </a:spcBef>
              <a:spcAft>
                <a:spcPts val="0"/>
              </a:spcAft>
              <a:buSzPts val="2400"/>
              <a:buFont typeface="Calibri"/>
              <a:buAutoNum type="alphaLcPeriod"/>
            </a:pPr>
            <a:r>
              <a:rPr lang="en" sz="2400">
                <a:latin typeface="Calibri"/>
                <a:ea typeface="Calibri"/>
                <a:cs typeface="Calibri"/>
                <a:sym typeface="Calibri"/>
              </a:rPr>
              <a:t>Parameter 2 ?</a:t>
            </a:r>
            <a:endParaRPr b="1" sz="2400">
              <a:solidFill>
                <a:srgbClr val="FF0000"/>
              </a:solidFill>
              <a:latin typeface="Calibri"/>
              <a:ea typeface="Calibri"/>
              <a:cs typeface="Calibri"/>
              <a:sym typeface="Calibri"/>
            </a:endParaRPr>
          </a:p>
          <a:p>
            <a:pPr indent="-381000" lvl="1" marL="914400" rtl="0" algn="l">
              <a:lnSpc>
                <a:spcPct val="114000"/>
              </a:lnSpc>
              <a:spcBef>
                <a:spcPts val="0"/>
              </a:spcBef>
              <a:spcAft>
                <a:spcPts val="0"/>
              </a:spcAft>
              <a:buSzPts val="2400"/>
              <a:buFont typeface="Calibri"/>
              <a:buAutoNum type="alphaLcPeriod"/>
            </a:pPr>
            <a:r>
              <a:rPr lang="en" sz="2400">
                <a:latin typeface="Calibri"/>
                <a:ea typeface="Calibri"/>
                <a:cs typeface="Calibri"/>
                <a:sym typeface="Calibri"/>
              </a:rPr>
              <a:t>Return value ?</a:t>
            </a:r>
            <a:endParaRPr sz="2400">
              <a:latin typeface="Calibri"/>
              <a:ea typeface="Calibri"/>
              <a:cs typeface="Calibri"/>
              <a:sym typeface="Calibri"/>
            </a:endParaRPr>
          </a:p>
          <a:p>
            <a:pPr indent="-381000" lvl="0" marL="457200" marR="0" rtl="0" algn="l">
              <a:lnSpc>
                <a:spcPct val="114000"/>
              </a:lnSpc>
              <a:spcBef>
                <a:spcPts val="0"/>
              </a:spcBef>
              <a:spcAft>
                <a:spcPts val="0"/>
              </a:spcAft>
              <a:buClr>
                <a:schemeClr val="dk2"/>
              </a:buClr>
              <a:buSzPts val="2400"/>
              <a:buFont typeface="Calibri"/>
              <a:buAutoNum type="arabicPeriod"/>
            </a:pPr>
            <a:r>
              <a:rPr lang="en" sz="2400">
                <a:latin typeface="Calibri"/>
                <a:ea typeface="Calibri"/>
                <a:cs typeface="Calibri"/>
                <a:sym typeface="Calibri"/>
              </a:rPr>
              <a:t>What is the type of the initial value?</a:t>
            </a:r>
            <a:br>
              <a:rPr lang="en" sz="2400">
                <a:latin typeface="Calibri"/>
                <a:ea typeface="Calibri"/>
                <a:cs typeface="Calibri"/>
                <a:sym typeface="Calibri"/>
              </a:rPr>
            </a:br>
            <a:endParaRPr sz="2400">
              <a:latin typeface="Calibri"/>
              <a:ea typeface="Calibri"/>
              <a:cs typeface="Calibri"/>
              <a:sym typeface="Calibri"/>
            </a:endParaRPr>
          </a:p>
          <a:p>
            <a:pPr indent="-381000" lvl="0" marL="457200" rtl="0" algn="l">
              <a:lnSpc>
                <a:spcPct val="114000"/>
              </a:lnSpc>
              <a:spcBef>
                <a:spcPts val="0"/>
              </a:spcBef>
              <a:spcAft>
                <a:spcPts val="0"/>
              </a:spcAft>
              <a:buSzPts val="2400"/>
              <a:buFont typeface="Calibri"/>
              <a:buAutoNum type="arabicPeriod"/>
            </a:pPr>
            <a:r>
              <a:rPr lang="en" sz="2400">
                <a:latin typeface="Calibri"/>
                <a:ea typeface="Calibri"/>
                <a:cs typeface="Calibri"/>
                <a:sym typeface="Calibri"/>
              </a:rPr>
              <a:t>How do we initialize it?</a:t>
            </a:r>
            <a:br>
              <a:rPr lang="en" sz="2400">
                <a:latin typeface="Calibri"/>
                <a:ea typeface="Calibri"/>
                <a:cs typeface="Calibri"/>
                <a:sym typeface="Calibri"/>
              </a:rPr>
            </a:br>
            <a:endParaRPr sz="2400">
              <a:latin typeface="Calibri"/>
              <a:ea typeface="Calibri"/>
              <a:cs typeface="Calibri"/>
              <a:sym typeface="Calibri"/>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69" name="Shape 369"/>
        <p:cNvGrpSpPr/>
        <p:nvPr/>
      </p:nvGrpSpPr>
      <p:grpSpPr>
        <a:xfrm>
          <a:off x="0" y="0"/>
          <a:ext cx="0" cy="0"/>
          <a:chOff x="0" y="0"/>
          <a:chExt cx="0" cy="0"/>
        </a:xfrm>
      </p:grpSpPr>
      <p:sp>
        <p:nvSpPr>
          <p:cNvPr id="370" name="Google Shape;370;p57"/>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Using</a:t>
            </a:r>
            <a:r>
              <a:rPr lang="en"/>
              <a:t> reduce</a:t>
            </a:r>
            <a:r>
              <a:rPr lang="en"/>
              <a:t> for closestElemF</a:t>
            </a:r>
            <a:endParaRPr/>
          </a:p>
          <a:p>
            <a:pPr indent="0" lvl="0" marL="0" rtl="0" algn="l">
              <a:spcBef>
                <a:spcPts val="0"/>
              </a:spcBef>
              <a:spcAft>
                <a:spcPts val="0"/>
              </a:spcAft>
              <a:buNone/>
            </a:pPr>
            <a:r>
              <a:t/>
            </a:r>
            <a:endParaRPr/>
          </a:p>
        </p:txBody>
      </p:sp>
      <p:sp>
        <p:nvSpPr>
          <p:cNvPr id="371" name="Google Shape;371;p57"/>
          <p:cNvSpPr txBox="1"/>
          <p:nvPr>
            <p:ph idx="1" type="body"/>
          </p:nvPr>
        </p:nvSpPr>
        <p:spPr>
          <a:xfrm>
            <a:off x="311700" y="1536624"/>
            <a:ext cx="8520600" cy="4990200"/>
          </a:xfrm>
          <a:prstGeom prst="rect">
            <a:avLst/>
          </a:prstGeom>
        </p:spPr>
        <p:txBody>
          <a:bodyPr anchorCtr="0" anchor="t" bIns="91425" lIns="91425" spcFirstLastPara="1" rIns="91425" wrap="square" tIns="91425">
            <a:noAutofit/>
          </a:bodyPr>
          <a:lstStyle/>
          <a:p>
            <a:pPr indent="-381000" lvl="0" marL="457200" rtl="0" algn="l">
              <a:lnSpc>
                <a:spcPct val="114000"/>
              </a:lnSpc>
              <a:spcBef>
                <a:spcPts val="0"/>
              </a:spcBef>
              <a:spcAft>
                <a:spcPts val="0"/>
              </a:spcAft>
              <a:buSzPts val="2400"/>
              <a:buFont typeface="Calibri"/>
              <a:buAutoNum type="arabicPeriod"/>
            </a:pPr>
            <a:r>
              <a:rPr lang="en" sz="2400">
                <a:latin typeface="Calibri"/>
                <a:ea typeface="Calibri"/>
                <a:cs typeface="Calibri"/>
                <a:sym typeface="Calibri"/>
              </a:rPr>
              <a:t>What is the type signature of the callback function?</a:t>
            </a:r>
            <a:endParaRPr sz="2400">
              <a:latin typeface="Calibri"/>
              <a:ea typeface="Calibri"/>
              <a:cs typeface="Calibri"/>
              <a:sym typeface="Calibri"/>
            </a:endParaRPr>
          </a:p>
          <a:p>
            <a:pPr indent="-381000" lvl="1" marL="914400" rtl="0" algn="l">
              <a:lnSpc>
                <a:spcPct val="114000"/>
              </a:lnSpc>
              <a:spcBef>
                <a:spcPts val="0"/>
              </a:spcBef>
              <a:spcAft>
                <a:spcPts val="0"/>
              </a:spcAft>
              <a:buSzPts val="2400"/>
              <a:buFont typeface="Calibri"/>
              <a:buAutoNum type="alphaLcPeriod"/>
            </a:pPr>
            <a:r>
              <a:rPr lang="en" sz="2400">
                <a:latin typeface="Calibri"/>
                <a:ea typeface="Calibri"/>
                <a:cs typeface="Calibri"/>
                <a:sym typeface="Calibri"/>
              </a:rPr>
              <a:t>Parameter 1 :</a:t>
            </a:r>
            <a:r>
              <a:rPr b="1" lang="en" sz="2400">
                <a:solidFill>
                  <a:srgbClr val="FF0000"/>
                </a:solidFill>
                <a:latin typeface="Calibri"/>
                <a:ea typeface="Calibri"/>
                <a:cs typeface="Calibri"/>
                <a:sym typeface="Calibri"/>
              </a:rPr>
              <a:t> A </a:t>
            </a:r>
            <a:r>
              <a:rPr b="1" lang="en" sz="2400" u="sng">
                <a:solidFill>
                  <a:srgbClr val="FF0000"/>
                </a:solidFill>
                <a:latin typeface="Calibri"/>
                <a:ea typeface="Calibri"/>
                <a:cs typeface="Calibri"/>
                <a:sym typeface="Calibri"/>
              </a:rPr>
              <a:t>function</a:t>
            </a:r>
            <a:r>
              <a:rPr b="1" lang="en" sz="2400">
                <a:solidFill>
                  <a:srgbClr val="FF0000"/>
                </a:solidFill>
                <a:latin typeface="Calibri"/>
                <a:ea typeface="Calibri"/>
                <a:cs typeface="Calibri"/>
                <a:sym typeface="Calibri"/>
              </a:rPr>
              <a:t> returning min over elem seen so far</a:t>
            </a:r>
            <a:endParaRPr b="1" sz="2400">
              <a:solidFill>
                <a:srgbClr val="FF0000"/>
              </a:solidFill>
              <a:latin typeface="Calibri"/>
              <a:ea typeface="Calibri"/>
              <a:cs typeface="Calibri"/>
              <a:sym typeface="Calibri"/>
            </a:endParaRPr>
          </a:p>
          <a:p>
            <a:pPr indent="-381000" lvl="1" marL="914400" rtl="0" algn="l">
              <a:lnSpc>
                <a:spcPct val="114000"/>
              </a:lnSpc>
              <a:spcBef>
                <a:spcPts val="0"/>
              </a:spcBef>
              <a:spcAft>
                <a:spcPts val="0"/>
              </a:spcAft>
              <a:buSzPts val="2400"/>
              <a:buFont typeface="Calibri"/>
              <a:buAutoNum type="alphaLcPeriod"/>
            </a:pPr>
            <a:r>
              <a:rPr lang="en" sz="2400">
                <a:latin typeface="Calibri"/>
                <a:ea typeface="Calibri"/>
                <a:cs typeface="Calibri"/>
                <a:sym typeface="Calibri"/>
              </a:rPr>
              <a:t>Parameter 2 : </a:t>
            </a:r>
            <a:r>
              <a:rPr b="1" lang="en" sz="2400" u="sng">
                <a:solidFill>
                  <a:srgbClr val="FF0000"/>
                </a:solidFill>
                <a:latin typeface="Calibri"/>
                <a:ea typeface="Calibri"/>
                <a:cs typeface="Calibri"/>
                <a:sym typeface="Calibri"/>
              </a:rPr>
              <a:t>Single number</a:t>
            </a:r>
            <a:r>
              <a:rPr b="1" lang="en" sz="2400">
                <a:solidFill>
                  <a:srgbClr val="FF0000"/>
                </a:solidFill>
                <a:latin typeface="Calibri"/>
                <a:ea typeface="Calibri"/>
                <a:cs typeface="Calibri"/>
                <a:sym typeface="Calibri"/>
              </a:rPr>
              <a:t> from array of values</a:t>
            </a:r>
            <a:endParaRPr b="1" sz="2400">
              <a:solidFill>
                <a:srgbClr val="FF0000"/>
              </a:solidFill>
              <a:latin typeface="Calibri"/>
              <a:ea typeface="Calibri"/>
              <a:cs typeface="Calibri"/>
              <a:sym typeface="Calibri"/>
            </a:endParaRPr>
          </a:p>
          <a:p>
            <a:pPr indent="-381000" lvl="1" marL="914400" rtl="0" algn="l">
              <a:lnSpc>
                <a:spcPct val="114000"/>
              </a:lnSpc>
              <a:spcBef>
                <a:spcPts val="0"/>
              </a:spcBef>
              <a:spcAft>
                <a:spcPts val="0"/>
              </a:spcAft>
              <a:buSzPts val="2400"/>
              <a:buFont typeface="Calibri"/>
              <a:buAutoNum type="alphaLcPeriod"/>
            </a:pPr>
            <a:r>
              <a:rPr lang="en" sz="2400">
                <a:latin typeface="Calibri"/>
                <a:ea typeface="Calibri"/>
                <a:cs typeface="Calibri"/>
                <a:sym typeface="Calibri"/>
              </a:rPr>
              <a:t>Return value: </a:t>
            </a:r>
            <a:r>
              <a:rPr b="1" lang="en" sz="2400">
                <a:solidFill>
                  <a:srgbClr val="FF0000"/>
                </a:solidFill>
                <a:latin typeface="Calibri"/>
                <a:ea typeface="Calibri"/>
                <a:cs typeface="Calibri"/>
                <a:sym typeface="Calibri"/>
              </a:rPr>
              <a:t>A </a:t>
            </a:r>
            <a:r>
              <a:rPr b="1" lang="en" sz="2400" u="sng">
                <a:solidFill>
                  <a:srgbClr val="FF0000"/>
                </a:solidFill>
                <a:latin typeface="Calibri"/>
                <a:ea typeface="Calibri"/>
                <a:cs typeface="Calibri"/>
                <a:sym typeface="Calibri"/>
              </a:rPr>
              <a:t>function</a:t>
            </a:r>
            <a:r>
              <a:rPr b="1" lang="en" sz="2400">
                <a:solidFill>
                  <a:srgbClr val="FF0000"/>
                </a:solidFill>
                <a:latin typeface="Calibri"/>
                <a:ea typeface="Calibri"/>
                <a:cs typeface="Calibri"/>
                <a:sym typeface="Calibri"/>
              </a:rPr>
              <a:t> returning min over the distances</a:t>
            </a:r>
            <a:endParaRPr sz="2400">
              <a:latin typeface="Calibri"/>
              <a:ea typeface="Calibri"/>
              <a:cs typeface="Calibri"/>
              <a:sym typeface="Calibri"/>
            </a:endParaRPr>
          </a:p>
          <a:p>
            <a:pPr indent="-381000" lvl="0" marL="457200" marR="0" rtl="0" algn="l">
              <a:lnSpc>
                <a:spcPct val="114000"/>
              </a:lnSpc>
              <a:spcBef>
                <a:spcPts val="0"/>
              </a:spcBef>
              <a:spcAft>
                <a:spcPts val="0"/>
              </a:spcAft>
              <a:buClr>
                <a:schemeClr val="dk2"/>
              </a:buClr>
              <a:buSzPts val="2400"/>
              <a:buFont typeface="Calibri"/>
              <a:buAutoNum type="arabicPeriod"/>
            </a:pPr>
            <a:r>
              <a:rPr lang="en" sz="2400">
                <a:latin typeface="Calibri"/>
                <a:ea typeface="Calibri"/>
                <a:cs typeface="Calibri"/>
                <a:sym typeface="Calibri"/>
              </a:rPr>
              <a:t>What is the type of the initial value?</a:t>
            </a:r>
            <a:br>
              <a:rPr lang="en" sz="2400">
                <a:latin typeface="Calibri"/>
                <a:ea typeface="Calibri"/>
                <a:cs typeface="Calibri"/>
                <a:sym typeface="Calibri"/>
              </a:rPr>
            </a:br>
            <a:r>
              <a:rPr b="1" lang="en" sz="2400">
                <a:solidFill>
                  <a:srgbClr val="FF0000"/>
                </a:solidFill>
                <a:latin typeface="Calibri"/>
                <a:ea typeface="Calibri"/>
                <a:cs typeface="Calibri"/>
                <a:sym typeface="Calibri"/>
              </a:rPr>
              <a:t>A </a:t>
            </a:r>
            <a:r>
              <a:rPr b="1" lang="en" sz="2400" u="sng">
                <a:solidFill>
                  <a:srgbClr val="FF0000"/>
                </a:solidFill>
                <a:latin typeface="Calibri"/>
                <a:ea typeface="Calibri"/>
                <a:cs typeface="Calibri"/>
                <a:sym typeface="Calibri"/>
              </a:rPr>
              <a:t>function</a:t>
            </a:r>
            <a:endParaRPr sz="2400">
              <a:latin typeface="Calibri"/>
              <a:ea typeface="Calibri"/>
              <a:cs typeface="Calibri"/>
              <a:sym typeface="Calibri"/>
            </a:endParaRPr>
          </a:p>
          <a:p>
            <a:pPr indent="-381000" lvl="0" marL="457200" rtl="0" algn="l">
              <a:lnSpc>
                <a:spcPct val="114000"/>
              </a:lnSpc>
              <a:spcBef>
                <a:spcPts val="0"/>
              </a:spcBef>
              <a:spcAft>
                <a:spcPts val="0"/>
              </a:spcAft>
              <a:buSzPts val="2400"/>
              <a:buFont typeface="Calibri"/>
              <a:buAutoNum type="arabicPeriod"/>
            </a:pPr>
            <a:r>
              <a:rPr lang="en" sz="2400">
                <a:latin typeface="Calibri"/>
                <a:ea typeface="Calibri"/>
                <a:cs typeface="Calibri"/>
                <a:sym typeface="Calibri"/>
              </a:rPr>
              <a:t>How do we initialize it?</a:t>
            </a:r>
            <a:br>
              <a:rPr lang="en" sz="2400">
                <a:latin typeface="Calibri"/>
                <a:ea typeface="Calibri"/>
                <a:cs typeface="Calibri"/>
                <a:sym typeface="Calibri"/>
              </a:rPr>
            </a:br>
            <a:r>
              <a:rPr b="1" lang="en" sz="2400">
                <a:solidFill>
                  <a:srgbClr val="FF0000"/>
                </a:solidFill>
                <a:latin typeface="Calibri"/>
                <a:ea typeface="Calibri"/>
                <a:cs typeface="Calibri"/>
                <a:sym typeface="Calibri"/>
              </a:rPr>
              <a:t>A function that returns the first element in the array</a:t>
            </a:r>
            <a:endParaRPr sz="2400">
              <a:latin typeface="Calibri"/>
              <a:ea typeface="Calibri"/>
              <a:cs typeface="Calibri"/>
              <a:sym typeface="Calibri"/>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75" name="Shape 375"/>
        <p:cNvGrpSpPr/>
        <p:nvPr/>
      </p:nvGrpSpPr>
      <p:grpSpPr>
        <a:xfrm>
          <a:off x="0" y="0"/>
          <a:ext cx="0" cy="0"/>
          <a:chOff x="0" y="0"/>
          <a:chExt cx="0" cy="0"/>
        </a:xfrm>
      </p:grpSpPr>
      <p:sp>
        <p:nvSpPr>
          <p:cNvPr id="376" name="Google Shape;376;p58"/>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t>Using</a:t>
            </a:r>
            <a:r>
              <a:rPr lang="en"/>
              <a:t> reduce</a:t>
            </a:r>
            <a:r>
              <a:rPr lang="en"/>
              <a:t> for closestElemF</a:t>
            </a:r>
            <a:endParaRPr/>
          </a:p>
        </p:txBody>
      </p:sp>
      <p:sp>
        <p:nvSpPr>
          <p:cNvPr id="377" name="Google Shape;377;p58"/>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function closestElemF(array)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 function callback(minSoFar, elem)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   return function(x)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     let min = minSoFar(x);</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     if (Math.abs(min - x) &lt; Math.abs(elem - x))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       return min;</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     } else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       return elem;</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 }</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 return array.reduce(callback, function(x){return array[0]});</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None/>
            </a:pPr>
            <a:r>
              <a:rPr lang="en">
                <a:solidFill>
                  <a:srgbClr val="000000"/>
                </a:solidFill>
                <a:latin typeface="Consolas"/>
                <a:ea typeface="Consolas"/>
                <a:cs typeface="Consolas"/>
                <a:sym typeface="Consolas"/>
              </a:rPr>
              <a:t>}</a:t>
            </a:r>
            <a:endParaRPr>
              <a:solidFill>
                <a:srgbClr val="000000"/>
              </a:solidFill>
              <a:latin typeface="Consolas"/>
              <a:ea typeface="Consolas"/>
              <a:cs typeface="Consolas"/>
              <a:sym typeface="Consolas"/>
            </a:endParaRPr>
          </a:p>
          <a:p>
            <a:pPr indent="0" lvl="0" marL="0" rtl="0" algn="l">
              <a:lnSpc>
                <a:spcPct val="135714"/>
              </a:lnSpc>
              <a:spcBef>
                <a:spcPts val="0"/>
              </a:spcBef>
              <a:spcAft>
                <a:spcPts val="0"/>
              </a:spcAft>
              <a:buClr>
                <a:schemeClr val="dk1"/>
              </a:buClr>
              <a:buSzPts val="1100"/>
              <a:buFont typeface="Arial"/>
              <a:buNone/>
            </a:pPr>
            <a:r>
              <a:t/>
            </a:r>
            <a:endParaRPr>
              <a:solidFill>
                <a:srgbClr val="000000"/>
              </a:solidFill>
              <a:latin typeface="Consolas"/>
              <a:ea typeface="Consolas"/>
              <a:cs typeface="Consolas"/>
              <a:sym typeface="Consolas"/>
            </a:endParaRPr>
          </a:p>
          <a:p>
            <a:pPr indent="0" lvl="0" marL="0" rtl="0" algn="l">
              <a:spcBef>
                <a:spcPts val="0"/>
              </a:spcBef>
              <a:spcAft>
                <a:spcPts val="1600"/>
              </a:spcAft>
              <a:buNone/>
            </a:pPr>
            <a:r>
              <a:t/>
            </a:r>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81" name="Shape 381"/>
        <p:cNvGrpSpPr/>
        <p:nvPr/>
      </p:nvGrpSpPr>
      <p:grpSpPr>
        <a:xfrm>
          <a:off x="0" y="0"/>
          <a:ext cx="0" cy="0"/>
          <a:chOff x="0" y="0"/>
          <a:chExt cx="0" cy="0"/>
        </a:xfrm>
      </p:grpSpPr>
      <p:sp>
        <p:nvSpPr>
          <p:cNvPr id="382" name="Google Shape;382;p59"/>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Exercise: Insertion Sort with Reduce</a:t>
            </a:r>
            <a:endParaRPr/>
          </a:p>
        </p:txBody>
      </p:sp>
      <p:sp>
        <p:nvSpPr>
          <p:cNvPr id="383" name="Google Shape;383;p59"/>
          <p:cNvSpPr txBox="1"/>
          <p:nvPr>
            <p:ph idx="1" type="body"/>
          </p:nvPr>
        </p:nvSpPr>
        <p:spPr>
          <a:xfrm>
            <a:off x="311700" y="1536633"/>
            <a:ext cx="8520600" cy="45552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a:t>Pseudo code from Wikipedia:</a:t>
            </a:r>
            <a:r>
              <a:rPr lang="en">
                <a:solidFill>
                  <a:srgbClr val="0000FF"/>
                </a:solidFill>
              </a:rPr>
              <a:t>           Recursive (Mostly)</a:t>
            </a:r>
            <a:endParaRPr>
              <a:solidFill>
                <a:srgbClr val="0000FF"/>
              </a:solidFill>
            </a:endParaRPr>
          </a:p>
          <a:p>
            <a:pPr indent="0" lvl="0" marL="0" rtl="0" algn="l">
              <a:lnSpc>
                <a:spcPct val="100000"/>
              </a:lnSpc>
              <a:spcBef>
                <a:spcPts val="0"/>
              </a:spcBef>
              <a:spcAft>
                <a:spcPts val="0"/>
              </a:spcAft>
              <a:buNone/>
            </a:pPr>
            <a:r>
              <a:rPr lang="en">
                <a:solidFill>
                  <a:srgbClr val="FF0000"/>
                </a:solidFill>
              </a:rPr>
              <a:t>Iterative</a:t>
            </a:r>
            <a:endParaRPr>
              <a:solidFill>
                <a:srgbClr val="FF0000"/>
              </a:solidFill>
            </a:endParaRPr>
          </a:p>
          <a:p>
            <a:pPr indent="0" lvl="0" marL="139700" marR="139700" rtl="0" algn="l">
              <a:lnSpc>
                <a:spcPct val="100000"/>
              </a:lnSpc>
              <a:spcBef>
                <a:spcPts val="0"/>
              </a:spcBef>
              <a:spcAft>
                <a:spcPts val="0"/>
              </a:spcAft>
              <a:buClr>
                <a:schemeClr val="dk1"/>
              </a:buClr>
              <a:buSzPts val="1100"/>
              <a:buFont typeface="Arial"/>
              <a:buNone/>
            </a:pPr>
            <a:r>
              <a:rPr lang="en">
                <a:solidFill>
                  <a:schemeClr val="dk1"/>
                </a:solidFill>
                <a:latin typeface="Verdana"/>
                <a:ea typeface="Verdana"/>
                <a:cs typeface="Verdana"/>
                <a:sym typeface="Verdana"/>
              </a:rPr>
              <a:t>i ← 1</a:t>
            </a:r>
            <a:br>
              <a:rPr lang="en">
                <a:solidFill>
                  <a:schemeClr val="dk1"/>
                </a:solidFill>
                <a:latin typeface="Verdana"/>
                <a:ea typeface="Verdana"/>
                <a:cs typeface="Verdana"/>
                <a:sym typeface="Verdana"/>
              </a:rPr>
            </a:br>
            <a:r>
              <a:rPr b="1" lang="en">
                <a:solidFill>
                  <a:schemeClr val="dk1"/>
                </a:solidFill>
                <a:latin typeface="Consolas"/>
                <a:ea typeface="Consolas"/>
                <a:cs typeface="Consolas"/>
                <a:sym typeface="Consolas"/>
              </a:rPr>
              <a:t>while</a:t>
            </a:r>
            <a:r>
              <a:rPr lang="en">
                <a:solidFill>
                  <a:schemeClr val="dk1"/>
                </a:solidFill>
                <a:latin typeface="Consolas"/>
                <a:ea typeface="Consolas"/>
                <a:cs typeface="Consolas"/>
                <a:sym typeface="Consolas"/>
              </a:rPr>
              <a:t> i &lt; length(A)</a:t>
            </a:r>
            <a:br>
              <a:rPr lang="en">
                <a:solidFill>
                  <a:schemeClr val="dk1"/>
                </a:solidFill>
                <a:latin typeface="Consolas"/>
                <a:ea typeface="Consolas"/>
                <a:cs typeface="Consolas"/>
                <a:sym typeface="Consolas"/>
              </a:rPr>
            </a:br>
            <a:r>
              <a:rPr lang="en">
                <a:solidFill>
                  <a:schemeClr val="dk1"/>
                </a:solidFill>
                <a:latin typeface="Consolas"/>
                <a:ea typeface="Consolas"/>
                <a:cs typeface="Consolas"/>
                <a:sym typeface="Consolas"/>
              </a:rPr>
              <a:t>    x ← A[i]</a:t>
            </a:r>
            <a:br>
              <a:rPr lang="en">
                <a:solidFill>
                  <a:schemeClr val="dk1"/>
                </a:solidFill>
                <a:latin typeface="Consolas"/>
                <a:ea typeface="Consolas"/>
                <a:cs typeface="Consolas"/>
                <a:sym typeface="Consolas"/>
              </a:rPr>
            </a:br>
            <a:r>
              <a:rPr lang="en">
                <a:solidFill>
                  <a:schemeClr val="dk1"/>
                </a:solidFill>
                <a:latin typeface="Consolas"/>
                <a:ea typeface="Consolas"/>
                <a:cs typeface="Consolas"/>
                <a:sym typeface="Consolas"/>
              </a:rPr>
              <a:t>    j ← i - 1</a:t>
            </a:r>
            <a:br>
              <a:rPr lang="en">
                <a:solidFill>
                  <a:schemeClr val="dk1"/>
                </a:solidFill>
                <a:latin typeface="Consolas"/>
                <a:ea typeface="Consolas"/>
                <a:cs typeface="Consolas"/>
                <a:sym typeface="Consolas"/>
              </a:rPr>
            </a:br>
            <a:r>
              <a:rPr lang="en">
                <a:solidFill>
                  <a:schemeClr val="dk1"/>
                </a:solidFill>
                <a:latin typeface="Consolas"/>
                <a:ea typeface="Consolas"/>
                <a:cs typeface="Consolas"/>
                <a:sym typeface="Consolas"/>
              </a:rPr>
              <a:t>    </a:t>
            </a:r>
            <a:r>
              <a:rPr b="1" lang="en">
                <a:solidFill>
                  <a:schemeClr val="dk1"/>
                </a:solidFill>
                <a:latin typeface="Consolas"/>
                <a:ea typeface="Consolas"/>
                <a:cs typeface="Consolas"/>
                <a:sym typeface="Consolas"/>
              </a:rPr>
              <a:t>while</a:t>
            </a:r>
            <a:r>
              <a:rPr lang="en">
                <a:solidFill>
                  <a:schemeClr val="dk1"/>
                </a:solidFill>
                <a:latin typeface="Consolas"/>
                <a:ea typeface="Consolas"/>
                <a:cs typeface="Consolas"/>
                <a:sym typeface="Consolas"/>
              </a:rPr>
              <a:t> j &gt;= 0 </a:t>
            </a:r>
            <a:r>
              <a:rPr b="1" lang="en">
                <a:solidFill>
                  <a:schemeClr val="dk1"/>
                </a:solidFill>
                <a:latin typeface="Consolas"/>
                <a:ea typeface="Consolas"/>
                <a:cs typeface="Consolas"/>
                <a:sym typeface="Consolas"/>
              </a:rPr>
              <a:t>and</a:t>
            </a:r>
            <a:r>
              <a:rPr lang="en">
                <a:solidFill>
                  <a:schemeClr val="dk1"/>
                </a:solidFill>
                <a:latin typeface="Consolas"/>
                <a:ea typeface="Consolas"/>
                <a:cs typeface="Consolas"/>
                <a:sym typeface="Consolas"/>
              </a:rPr>
              <a:t> A[j] &gt; x</a:t>
            </a:r>
            <a:br>
              <a:rPr lang="en">
                <a:solidFill>
                  <a:schemeClr val="dk1"/>
                </a:solidFill>
                <a:latin typeface="Consolas"/>
                <a:ea typeface="Consolas"/>
                <a:cs typeface="Consolas"/>
                <a:sym typeface="Consolas"/>
              </a:rPr>
            </a:br>
            <a:r>
              <a:rPr lang="en">
                <a:solidFill>
                  <a:schemeClr val="dk1"/>
                </a:solidFill>
                <a:latin typeface="Consolas"/>
                <a:ea typeface="Consolas"/>
                <a:cs typeface="Consolas"/>
                <a:sym typeface="Consolas"/>
              </a:rPr>
              <a:t>        A[j+1] ← A[j]</a:t>
            </a:r>
            <a:br>
              <a:rPr lang="en">
                <a:solidFill>
                  <a:schemeClr val="dk1"/>
                </a:solidFill>
                <a:latin typeface="Consolas"/>
                <a:ea typeface="Consolas"/>
                <a:cs typeface="Consolas"/>
                <a:sym typeface="Consolas"/>
              </a:rPr>
            </a:br>
            <a:r>
              <a:rPr lang="en">
                <a:solidFill>
                  <a:schemeClr val="dk1"/>
                </a:solidFill>
                <a:latin typeface="Consolas"/>
                <a:ea typeface="Consolas"/>
                <a:cs typeface="Consolas"/>
                <a:sym typeface="Consolas"/>
              </a:rPr>
              <a:t>        j ← j - 1</a:t>
            </a:r>
            <a:br>
              <a:rPr lang="en">
                <a:solidFill>
                  <a:schemeClr val="dk1"/>
                </a:solidFill>
                <a:latin typeface="Consolas"/>
                <a:ea typeface="Consolas"/>
                <a:cs typeface="Consolas"/>
                <a:sym typeface="Consolas"/>
              </a:rPr>
            </a:br>
            <a:r>
              <a:rPr lang="en">
                <a:solidFill>
                  <a:schemeClr val="dk1"/>
                </a:solidFill>
                <a:latin typeface="Consolas"/>
                <a:ea typeface="Consolas"/>
                <a:cs typeface="Consolas"/>
                <a:sym typeface="Consolas"/>
              </a:rPr>
              <a:t>    </a:t>
            </a:r>
            <a:r>
              <a:rPr b="1" lang="en">
                <a:solidFill>
                  <a:schemeClr val="dk1"/>
                </a:solidFill>
                <a:latin typeface="Consolas"/>
                <a:ea typeface="Consolas"/>
                <a:cs typeface="Consolas"/>
                <a:sym typeface="Consolas"/>
              </a:rPr>
              <a:t>end while</a:t>
            </a:r>
            <a:br>
              <a:rPr lang="en">
                <a:solidFill>
                  <a:schemeClr val="dk1"/>
                </a:solidFill>
                <a:latin typeface="Consolas"/>
                <a:ea typeface="Consolas"/>
                <a:cs typeface="Consolas"/>
                <a:sym typeface="Consolas"/>
              </a:rPr>
            </a:br>
            <a:r>
              <a:rPr lang="en">
                <a:solidFill>
                  <a:schemeClr val="dk1"/>
                </a:solidFill>
                <a:latin typeface="Consolas"/>
                <a:ea typeface="Consolas"/>
                <a:cs typeface="Consolas"/>
                <a:sym typeface="Consolas"/>
              </a:rPr>
              <a:t>    A[j+1] ← x</a:t>
            </a:r>
            <a:br>
              <a:rPr lang="en">
                <a:solidFill>
                  <a:schemeClr val="dk1"/>
                </a:solidFill>
                <a:latin typeface="Consolas"/>
                <a:ea typeface="Consolas"/>
                <a:cs typeface="Consolas"/>
                <a:sym typeface="Consolas"/>
              </a:rPr>
            </a:br>
            <a:r>
              <a:rPr lang="en">
                <a:solidFill>
                  <a:schemeClr val="dk1"/>
                </a:solidFill>
                <a:latin typeface="Consolas"/>
                <a:ea typeface="Consolas"/>
                <a:cs typeface="Consolas"/>
                <a:sym typeface="Consolas"/>
              </a:rPr>
              <a:t>    i ← i + 1</a:t>
            </a:r>
            <a:br>
              <a:rPr lang="en">
                <a:solidFill>
                  <a:schemeClr val="dk1"/>
                </a:solidFill>
                <a:latin typeface="Consolas"/>
                <a:ea typeface="Consolas"/>
                <a:cs typeface="Consolas"/>
                <a:sym typeface="Consolas"/>
              </a:rPr>
            </a:br>
            <a:r>
              <a:rPr b="1" lang="en">
                <a:solidFill>
                  <a:schemeClr val="dk1"/>
                </a:solidFill>
                <a:latin typeface="Consolas"/>
                <a:ea typeface="Consolas"/>
                <a:cs typeface="Consolas"/>
                <a:sym typeface="Consolas"/>
              </a:rPr>
              <a:t>end while</a:t>
            </a:r>
            <a:endParaRPr b="1">
              <a:solidFill>
                <a:schemeClr val="dk1"/>
              </a:solidFill>
              <a:latin typeface="Consolas"/>
              <a:ea typeface="Consolas"/>
              <a:cs typeface="Consolas"/>
              <a:sym typeface="Consolas"/>
            </a:endParaRPr>
          </a:p>
          <a:p>
            <a:pPr indent="0" lvl="0" marL="0" rtl="0" algn="l">
              <a:spcBef>
                <a:spcPts val="0"/>
              </a:spcBef>
              <a:spcAft>
                <a:spcPts val="1600"/>
              </a:spcAft>
              <a:buNone/>
            </a:pPr>
            <a:r>
              <a:t/>
            </a:r>
            <a:endParaRPr>
              <a:latin typeface="Consolas"/>
              <a:ea typeface="Consolas"/>
              <a:cs typeface="Consolas"/>
              <a:sym typeface="Consolas"/>
            </a:endParaRPr>
          </a:p>
        </p:txBody>
      </p:sp>
      <p:sp>
        <p:nvSpPr>
          <p:cNvPr id="384" name="Google Shape;384;p59"/>
          <p:cNvSpPr txBox="1"/>
          <p:nvPr/>
        </p:nvSpPr>
        <p:spPr>
          <a:xfrm>
            <a:off x="3381100" y="1925575"/>
            <a:ext cx="5763000" cy="3777300"/>
          </a:xfrm>
          <a:prstGeom prst="rect">
            <a:avLst/>
          </a:prstGeom>
          <a:noFill/>
          <a:ln>
            <a:noFill/>
          </a:ln>
        </p:spPr>
        <p:txBody>
          <a:bodyPr anchorCtr="0" anchor="t" bIns="91425" lIns="91425" spcFirstLastPara="1" rIns="91425" wrap="square" tIns="91425">
            <a:noAutofit/>
          </a:bodyPr>
          <a:lstStyle/>
          <a:p>
            <a:pPr indent="0" lvl="0" marL="139700" marR="139700" rtl="0" algn="l">
              <a:lnSpc>
                <a:spcPct val="130000"/>
              </a:lnSpc>
              <a:spcBef>
                <a:spcPts val="0"/>
              </a:spcBef>
              <a:spcAft>
                <a:spcPts val="0"/>
              </a:spcAft>
              <a:buClr>
                <a:schemeClr val="dk1"/>
              </a:buClr>
              <a:buSzPts val="1100"/>
              <a:buFont typeface="Arial"/>
              <a:buNone/>
            </a:pPr>
            <a:r>
              <a:rPr b="1" lang="en" sz="1800">
                <a:solidFill>
                  <a:schemeClr val="dk1"/>
                </a:solidFill>
                <a:latin typeface="Consolas"/>
                <a:ea typeface="Consolas"/>
                <a:cs typeface="Consolas"/>
                <a:sym typeface="Consolas"/>
              </a:rPr>
              <a:t>function</a:t>
            </a:r>
            <a:r>
              <a:rPr lang="en" sz="1800">
                <a:solidFill>
                  <a:schemeClr val="dk1"/>
                </a:solidFill>
                <a:latin typeface="Consolas"/>
                <a:ea typeface="Consolas"/>
                <a:cs typeface="Consolas"/>
                <a:sym typeface="Consolas"/>
              </a:rPr>
              <a:t> insertionSortR(array A, int n)</a:t>
            </a:r>
            <a:br>
              <a:rPr lang="en" sz="1800">
                <a:solidFill>
                  <a:schemeClr val="dk1"/>
                </a:solidFill>
                <a:latin typeface="Consolas"/>
                <a:ea typeface="Consolas"/>
                <a:cs typeface="Consolas"/>
                <a:sym typeface="Consolas"/>
              </a:rPr>
            </a:br>
            <a:r>
              <a:rPr lang="en" sz="1800">
                <a:solidFill>
                  <a:schemeClr val="dk1"/>
                </a:solidFill>
                <a:latin typeface="Consolas"/>
                <a:ea typeface="Consolas"/>
                <a:cs typeface="Consolas"/>
                <a:sym typeface="Consolas"/>
              </a:rPr>
              <a:t>     </a:t>
            </a:r>
            <a:r>
              <a:rPr b="1" lang="en" sz="1800">
                <a:solidFill>
                  <a:schemeClr val="dk1"/>
                </a:solidFill>
                <a:latin typeface="Consolas"/>
                <a:ea typeface="Consolas"/>
                <a:cs typeface="Consolas"/>
                <a:sym typeface="Consolas"/>
              </a:rPr>
              <a:t>if</a:t>
            </a:r>
            <a:r>
              <a:rPr lang="en" sz="1800">
                <a:solidFill>
                  <a:schemeClr val="dk1"/>
                </a:solidFill>
                <a:latin typeface="Consolas"/>
                <a:ea typeface="Consolas"/>
                <a:cs typeface="Consolas"/>
                <a:sym typeface="Consolas"/>
              </a:rPr>
              <a:t> n&gt;0</a:t>
            </a:r>
            <a:br>
              <a:rPr lang="en" sz="1800">
                <a:solidFill>
                  <a:schemeClr val="dk1"/>
                </a:solidFill>
                <a:latin typeface="Consolas"/>
                <a:ea typeface="Consolas"/>
                <a:cs typeface="Consolas"/>
                <a:sym typeface="Consolas"/>
              </a:rPr>
            </a:br>
            <a:r>
              <a:rPr lang="en" sz="1800">
                <a:solidFill>
                  <a:schemeClr val="dk1"/>
                </a:solidFill>
                <a:latin typeface="Consolas"/>
                <a:ea typeface="Consolas"/>
                <a:cs typeface="Consolas"/>
                <a:sym typeface="Consolas"/>
              </a:rPr>
              <a:t>        insertionSortR(A,n-1)w</a:t>
            </a:r>
            <a:br>
              <a:rPr lang="en" sz="1800">
                <a:solidFill>
                  <a:schemeClr val="dk1"/>
                </a:solidFill>
                <a:latin typeface="Consolas"/>
                <a:ea typeface="Consolas"/>
                <a:cs typeface="Consolas"/>
                <a:sym typeface="Consolas"/>
              </a:rPr>
            </a:br>
            <a:r>
              <a:rPr lang="en" sz="1800">
                <a:solidFill>
                  <a:schemeClr val="dk1"/>
                </a:solidFill>
                <a:latin typeface="Consolas"/>
                <a:ea typeface="Consolas"/>
                <a:cs typeface="Consolas"/>
                <a:sym typeface="Consolas"/>
              </a:rPr>
              <a:t>        x ← A[n]</a:t>
            </a:r>
            <a:br>
              <a:rPr lang="en" sz="1800">
                <a:solidFill>
                  <a:schemeClr val="dk1"/>
                </a:solidFill>
                <a:latin typeface="Consolas"/>
                <a:ea typeface="Consolas"/>
                <a:cs typeface="Consolas"/>
                <a:sym typeface="Consolas"/>
              </a:rPr>
            </a:br>
            <a:r>
              <a:rPr lang="en" sz="1800">
                <a:solidFill>
                  <a:schemeClr val="dk1"/>
                </a:solidFill>
                <a:latin typeface="Consolas"/>
                <a:ea typeface="Consolas"/>
                <a:cs typeface="Consolas"/>
                <a:sym typeface="Consolas"/>
              </a:rPr>
              <a:t>        j ← n-1</a:t>
            </a:r>
            <a:br>
              <a:rPr lang="en" sz="1800">
                <a:solidFill>
                  <a:schemeClr val="dk1"/>
                </a:solidFill>
                <a:latin typeface="Consolas"/>
                <a:ea typeface="Consolas"/>
                <a:cs typeface="Consolas"/>
                <a:sym typeface="Consolas"/>
              </a:rPr>
            </a:br>
            <a:r>
              <a:rPr lang="en" sz="1800">
                <a:solidFill>
                  <a:schemeClr val="dk1"/>
                </a:solidFill>
                <a:latin typeface="Consolas"/>
                <a:ea typeface="Consolas"/>
                <a:cs typeface="Consolas"/>
                <a:sym typeface="Consolas"/>
              </a:rPr>
              <a:t>        </a:t>
            </a:r>
            <a:r>
              <a:rPr b="1" lang="en" sz="1800">
                <a:solidFill>
                  <a:schemeClr val="dk1"/>
                </a:solidFill>
                <a:latin typeface="Consolas"/>
                <a:ea typeface="Consolas"/>
                <a:cs typeface="Consolas"/>
                <a:sym typeface="Consolas"/>
              </a:rPr>
              <a:t>while</a:t>
            </a:r>
            <a:r>
              <a:rPr lang="en" sz="1800">
                <a:solidFill>
                  <a:schemeClr val="dk1"/>
                </a:solidFill>
                <a:latin typeface="Consolas"/>
                <a:ea typeface="Consolas"/>
                <a:cs typeface="Consolas"/>
                <a:sym typeface="Consolas"/>
              </a:rPr>
              <a:t> j &gt;= 0 </a:t>
            </a:r>
            <a:r>
              <a:rPr b="1" lang="en" sz="1800">
                <a:solidFill>
                  <a:schemeClr val="dk1"/>
                </a:solidFill>
                <a:latin typeface="Consolas"/>
                <a:ea typeface="Consolas"/>
                <a:cs typeface="Consolas"/>
                <a:sym typeface="Consolas"/>
              </a:rPr>
              <a:t>and</a:t>
            </a:r>
            <a:r>
              <a:rPr lang="en" sz="1800">
                <a:solidFill>
                  <a:schemeClr val="dk1"/>
                </a:solidFill>
                <a:latin typeface="Consolas"/>
                <a:ea typeface="Consolas"/>
                <a:cs typeface="Consolas"/>
                <a:sym typeface="Consolas"/>
              </a:rPr>
              <a:t> A[j] &gt; x</a:t>
            </a:r>
            <a:br>
              <a:rPr lang="en" sz="1800">
                <a:solidFill>
                  <a:schemeClr val="dk1"/>
                </a:solidFill>
                <a:latin typeface="Consolas"/>
                <a:ea typeface="Consolas"/>
                <a:cs typeface="Consolas"/>
                <a:sym typeface="Consolas"/>
              </a:rPr>
            </a:br>
            <a:r>
              <a:rPr lang="en" sz="1800">
                <a:solidFill>
                  <a:schemeClr val="dk1"/>
                </a:solidFill>
                <a:latin typeface="Consolas"/>
                <a:ea typeface="Consolas"/>
                <a:cs typeface="Consolas"/>
                <a:sym typeface="Consolas"/>
              </a:rPr>
              <a:t>            A[j+1] ← A[j]</a:t>
            </a:r>
            <a:br>
              <a:rPr lang="en" sz="1800">
                <a:solidFill>
                  <a:schemeClr val="dk1"/>
                </a:solidFill>
                <a:latin typeface="Consolas"/>
                <a:ea typeface="Consolas"/>
                <a:cs typeface="Consolas"/>
                <a:sym typeface="Consolas"/>
              </a:rPr>
            </a:br>
            <a:r>
              <a:rPr lang="en" sz="1800">
                <a:solidFill>
                  <a:schemeClr val="dk1"/>
                </a:solidFill>
                <a:latin typeface="Consolas"/>
                <a:ea typeface="Consolas"/>
                <a:cs typeface="Consolas"/>
                <a:sym typeface="Consolas"/>
              </a:rPr>
              <a:t>            j ← j-1</a:t>
            </a:r>
            <a:br>
              <a:rPr lang="en" sz="1800">
                <a:solidFill>
                  <a:schemeClr val="dk1"/>
                </a:solidFill>
                <a:latin typeface="Consolas"/>
                <a:ea typeface="Consolas"/>
                <a:cs typeface="Consolas"/>
                <a:sym typeface="Consolas"/>
              </a:rPr>
            </a:br>
            <a:r>
              <a:rPr lang="en" sz="1800">
                <a:solidFill>
                  <a:schemeClr val="dk1"/>
                </a:solidFill>
                <a:latin typeface="Consolas"/>
                <a:ea typeface="Consolas"/>
                <a:cs typeface="Consolas"/>
                <a:sym typeface="Consolas"/>
              </a:rPr>
              <a:t>        </a:t>
            </a:r>
            <a:r>
              <a:rPr b="1" lang="en" sz="1800">
                <a:solidFill>
                  <a:schemeClr val="dk1"/>
                </a:solidFill>
                <a:latin typeface="Consolas"/>
                <a:ea typeface="Consolas"/>
                <a:cs typeface="Consolas"/>
                <a:sym typeface="Consolas"/>
              </a:rPr>
              <a:t>end while</a:t>
            </a:r>
            <a:br>
              <a:rPr lang="en" sz="1800">
                <a:solidFill>
                  <a:schemeClr val="dk1"/>
                </a:solidFill>
                <a:latin typeface="Consolas"/>
                <a:ea typeface="Consolas"/>
                <a:cs typeface="Consolas"/>
                <a:sym typeface="Consolas"/>
              </a:rPr>
            </a:br>
            <a:r>
              <a:rPr lang="en" sz="1800">
                <a:solidFill>
                  <a:schemeClr val="dk1"/>
                </a:solidFill>
                <a:latin typeface="Consolas"/>
                <a:ea typeface="Consolas"/>
                <a:cs typeface="Consolas"/>
                <a:sym typeface="Consolas"/>
              </a:rPr>
              <a:t>        A[j+1] ← x</a:t>
            </a:r>
            <a:br>
              <a:rPr lang="en" sz="1800">
                <a:solidFill>
                  <a:schemeClr val="dk1"/>
                </a:solidFill>
                <a:latin typeface="Consolas"/>
                <a:ea typeface="Consolas"/>
                <a:cs typeface="Consolas"/>
                <a:sym typeface="Consolas"/>
              </a:rPr>
            </a:br>
            <a:r>
              <a:rPr lang="en" sz="1800">
                <a:solidFill>
                  <a:schemeClr val="dk1"/>
                </a:solidFill>
                <a:latin typeface="Consolas"/>
                <a:ea typeface="Consolas"/>
                <a:cs typeface="Consolas"/>
                <a:sym typeface="Consolas"/>
              </a:rPr>
              <a:t>     </a:t>
            </a:r>
            <a:r>
              <a:rPr b="1" lang="en" sz="1800">
                <a:solidFill>
                  <a:schemeClr val="dk1"/>
                </a:solidFill>
                <a:latin typeface="Consolas"/>
                <a:ea typeface="Consolas"/>
                <a:cs typeface="Consolas"/>
                <a:sym typeface="Consolas"/>
              </a:rPr>
              <a:t>end if</a:t>
            </a:r>
            <a:br>
              <a:rPr lang="en" sz="1800">
                <a:solidFill>
                  <a:schemeClr val="dk1"/>
                </a:solidFill>
                <a:latin typeface="Consolas"/>
                <a:ea typeface="Consolas"/>
                <a:cs typeface="Consolas"/>
                <a:sym typeface="Consolas"/>
              </a:rPr>
            </a:br>
            <a:r>
              <a:rPr lang="en" sz="1800">
                <a:solidFill>
                  <a:schemeClr val="dk1"/>
                </a:solidFill>
                <a:latin typeface="Consolas"/>
                <a:ea typeface="Consolas"/>
                <a:cs typeface="Consolas"/>
                <a:sym typeface="Consolas"/>
              </a:rPr>
              <a:t> </a:t>
            </a:r>
            <a:r>
              <a:rPr b="1" lang="en" sz="1800">
                <a:solidFill>
                  <a:schemeClr val="dk1"/>
                </a:solidFill>
                <a:latin typeface="Consolas"/>
                <a:ea typeface="Consolas"/>
                <a:cs typeface="Consolas"/>
                <a:sym typeface="Consolas"/>
              </a:rPr>
              <a:t>end function</a:t>
            </a:r>
            <a:endParaRPr b="1" sz="1800">
              <a:solidFill>
                <a:schemeClr val="dk1"/>
              </a:solidFill>
              <a:latin typeface="Consolas"/>
              <a:ea typeface="Consolas"/>
              <a:cs typeface="Consolas"/>
              <a:sym typeface="Consolas"/>
            </a:endParaRPr>
          </a:p>
          <a:p>
            <a:pPr indent="0" lvl="0" marL="0" rtl="0" algn="l">
              <a:spcBef>
                <a:spcPts val="0"/>
              </a:spcBef>
              <a:spcAft>
                <a:spcPts val="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6" name="Shape 86"/>
        <p:cNvGrpSpPr/>
        <p:nvPr/>
      </p:nvGrpSpPr>
      <p:grpSpPr>
        <a:xfrm>
          <a:off x="0" y="0"/>
          <a:ext cx="0" cy="0"/>
          <a:chOff x="0" y="0"/>
          <a:chExt cx="0" cy="0"/>
        </a:xfrm>
      </p:grpSpPr>
      <p:sp>
        <p:nvSpPr>
          <p:cNvPr id="87" name="Google Shape;87;p17"/>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a:t>
            </a:r>
            <a:r>
              <a:rPr lang="en">
                <a:latin typeface="Consolas"/>
                <a:ea typeface="Consolas"/>
                <a:cs typeface="Consolas"/>
                <a:sym typeface="Consolas"/>
              </a:rPr>
              <a:t>reduce</a:t>
            </a:r>
            <a:r>
              <a:rPr lang="en"/>
              <a:t> function, pictorially</a:t>
            </a:r>
            <a:endParaRPr/>
          </a:p>
        </p:txBody>
      </p:sp>
      <p:pic>
        <p:nvPicPr>
          <p:cNvPr id="88" name="Google Shape;88;p17"/>
          <p:cNvPicPr preferRelativeResize="0"/>
          <p:nvPr/>
        </p:nvPicPr>
        <p:blipFill>
          <a:blip r:embed="rId3">
            <a:alphaModFix/>
          </a:blip>
          <a:stretch>
            <a:fillRect/>
          </a:stretch>
        </p:blipFill>
        <p:spPr>
          <a:xfrm>
            <a:off x="152400" y="1824042"/>
            <a:ext cx="8839202" cy="3515897"/>
          </a:xfrm>
          <a:prstGeom prst="rect">
            <a:avLst/>
          </a:prstGeom>
          <a:noFill/>
          <a:ln>
            <a:noFill/>
          </a:ln>
        </p:spPr>
      </p:pic>
      <p:sp>
        <p:nvSpPr>
          <p:cNvPr id="89" name="Google Shape;89;p17"/>
          <p:cNvSpPr txBox="1"/>
          <p:nvPr/>
        </p:nvSpPr>
        <p:spPr>
          <a:xfrm>
            <a:off x="1395725" y="1611125"/>
            <a:ext cx="5333100" cy="672000"/>
          </a:xfrm>
          <a:prstGeom prst="rect">
            <a:avLst/>
          </a:prstGeom>
          <a:solidFill>
            <a:srgbClr val="FFFFFF"/>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600">
                <a:latin typeface="Consolas"/>
                <a:ea typeface="Consolas"/>
                <a:cs typeface="Consolas"/>
                <a:sym typeface="Consolas"/>
              </a:rPr>
              <a:t>reduce(init, f, a)</a:t>
            </a:r>
            <a:endParaRPr sz="2600">
              <a:latin typeface="Consolas"/>
              <a:ea typeface="Consolas"/>
              <a:cs typeface="Consolas"/>
              <a:sym typeface="Consolas"/>
            </a:endParaRPr>
          </a:p>
        </p:txBody>
      </p:sp>
      <p:sp>
        <p:nvSpPr>
          <p:cNvPr id="90" name="Google Shape;90;p17"/>
          <p:cNvSpPr txBox="1"/>
          <p:nvPr/>
        </p:nvSpPr>
        <p:spPr>
          <a:xfrm>
            <a:off x="212725" y="2323550"/>
            <a:ext cx="1088100" cy="672000"/>
          </a:xfrm>
          <a:prstGeom prst="rect">
            <a:avLst/>
          </a:prstGeom>
          <a:solidFill>
            <a:srgbClr val="FFFFFF"/>
          </a:solid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sz="2200">
                <a:latin typeface="Consolas"/>
                <a:ea typeface="Consolas"/>
                <a:cs typeface="Consolas"/>
                <a:sym typeface="Consolas"/>
              </a:rPr>
              <a:t>a:</a:t>
            </a:r>
            <a:endParaRPr sz="2200">
              <a:latin typeface="Consolas"/>
              <a:ea typeface="Consolas"/>
              <a:cs typeface="Consolas"/>
              <a:sym typeface="Consolas"/>
            </a:endParaRPr>
          </a:p>
        </p:txBody>
      </p:sp>
      <p:sp>
        <p:nvSpPr>
          <p:cNvPr id="91" name="Google Shape;91;p17"/>
          <p:cNvSpPr txBox="1"/>
          <p:nvPr/>
        </p:nvSpPr>
        <p:spPr>
          <a:xfrm>
            <a:off x="115275" y="5052000"/>
            <a:ext cx="2012700" cy="462000"/>
          </a:xfrm>
          <a:prstGeom prst="rect">
            <a:avLst/>
          </a:prstGeom>
          <a:solidFill>
            <a:srgbClr val="FFFFFF"/>
          </a:solid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2200">
                <a:latin typeface="Consolas"/>
                <a:ea typeface="Consolas"/>
                <a:cs typeface="Consolas"/>
                <a:sym typeface="Consolas"/>
              </a:rPr>
              <a:t>init</a:t>
            </a:r>
            <a:endParaRPr sz="2200">
              <a:latin typeface="Consolas"/>
              <a:ea typeface="Consolas"/>
              <a:cs typeface="Consolas"/>
              <a:sym typeface="Consola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5" name="Shape 95"/>
        <p:cNvGrpSpPr/>
        <p:nvPr/>
      </p:nvGrpSpPr>
      <p:grpSpPr>
        <a:xfrm>
          <a:off x="0" y="0"/>
          <a:ext cx="0" cy="0"/>
          <a:chOff x="0" y="0"/>
          <a:chExt cx="0" cy="0"/>
        </a:xfrm>
      </p:grpSpPr>
      <p:sp>
        <p:nvSpPr>
          <p:cNvPr id="96" name="Google Shape;96;p18"/>
          <p:cNvSpPr txBox="1"/>
          <p:nvPr>
            <p:ph idx="1" type="body"/>
          </p:nvPr>
        </p:nvSpPr>
        <p:spPr>
          <a:xfrm>
            <a:off x="487275" y="1356875"/>
            <a:ext cx="5862300" cy="1899900"/>
          </a:xfrm>
          <a:prstGeom prst="rect">
            <a:avLst/>
          </a:prstGeom>
          <a:solidFill>
            <a:srgbClr val="EFEFEF"/>
          </a:solidFill>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400">
                <a:latin typeface="Consolas"/>
                <a:ea typeface="Consolas"/>
                <a:cs typeface="Consolas"/>
                <a:sym typeface="Consolas"/>
              </a:rPr>
              <a:t>// reduce(init: ___, f: (</a:t>
            </a:r>
            <a:r>
              <a:rPr lang="en" sz="1400">
                <a:latin typeface="Consolas"/>
                <a:ea typeface="Consolas"/>
                <a:cs typeface="Consolas"/>
                <a:sym typeface="Consolas"/>
              </a:rPr>
              <a:t>___, ___) =&gt; ___, a: ___[]): ___</a:t>
            </a:r>
            <a:endParaRPr sz="1400">
              <a:latin typeface="Consolas"/>
              <a:ea typeface="Consolas"/>
              <a:cs typeface="Consolas"/>
              <a:sym typeface="Consolas"/>
            </a:endParaRPr>
          </a:p>
          <a:p>
            <a:pPr indent="0" lvl="0" marL="0" rtl="0" algn="l">
              <a:lnSpc>
                <a:spcPct val="100000"/>
              </a:lnSpc>
              <a:spcBef>
                <a:spcPts val="0"/>
              </a:spcBef>
              <a:spcAft>
                <a:spcPts val="0"/>
              </a:spcAft>
              <a:buNone/>
            </a:pPr>
            <a:r>
              <a:rPr lang="en" sz="1400">
                <a:latin typeface="Consolas"/>
                <a:ea typeface="Consolas"/>
                <a:cs typeface="Consolas"/>
                <a:sym typeface="Consolas"/>
              </a:rPr>
              <a:t>function reduce(init, f, a) {</a:t>
            </a:r>
            <a:endParaRPr sz="1400">
              <a:latin typeface="Consolas"/>
              <a:ea typeface="Consolas"/>
              <a:cs typeface="Consolas"/>
              <a:sym typeface="Consolas"/>
            </a:endParaRPr>
          </a:p>
          <a:p>
            <a:pPr indent="0" lvl="0" marL="0" rtl="0" algn="l">
              <a:lnSpc>
                <a:spcPct val="100000"/>
              </a:lnSpc>
              <a:spcBef>
                <a:spcPts val="0"/>
              </a:spcBef>
              <a:spcAft>
                <a:spcPts val="0"/>
              </a:spcAft>
              <a:buNone/>
            </a:pPr>
            <a:r>
              <a:rPr lang="en" sz="1400">
                <a:latin typeface="Consolas"/>
                <a:ea typeface="Consolas"/>
                <a:cs typeface="Consolas"/>
                <a:sym typeface="Consolas"/>
              </a:rPr>
              <a:t>  let result = init;</a:t>
            </a:r>
            <a:endParaRPr sz="1400">
              <a:latin typeface="Consolas"/>
              <a:ea typeface="Consolas"/>
              <a:cs typeface="Consolas"/>
              <a:sym typeface="Consolas"/>
            </a:endParaRPr>
          </a:p>
          <a:p>
            <a:pPr indent="0" lvl="0" marL="0" rtl="0" algn="l">
              <a:lnSpc>
                <a:spcPct val="100000"/>
              </a:lnSpc>
              <a:spcBef>
                <a:spcPts val="0"/>
              </a:spcBef>
              <a:spcAft>
                <a:spcPts val="0"/>
              </a:spcAft>
              <a:buNone/>
            </a:pPr>
            <a:r>
              <a:rPr lang="en" sz="1400">
                <a:latin typeface="Consolas"/>
                <a:ea typeface="Consolas"/>
                <a:cs typeface="Consolas"/>
                <a:sym typeface="Consolas"/>
              </a:rPr>
              <a:t>  for (let i = 0; i &lt; a.length; ++i) {</a:t>
            </a:r>
            <a:endParaRPr sz="1400">
              <a:latin typeface="Consolas"/>
              <a:ea typeface="Consolas"/>
              <a:cs typeface="Consolas"/>
              <a:sym typeface="Consolas"/>
            </a:endParaRPr>
          </a:p>
          <a:p>
            <a:pPr indent="0" lvl="0" marL="0" rtl="0" algn="l">
              <a:lnSpc>
                <a:spcPct val="100000"/>
              </a:lnSpc>
              <a:spcBef>
                <a:spcPts val="0"/>
              </a:spcBef>
              <a:spcAft>
                <a:spcPts val="0"/>
              </a:spcAft>
              <a:buNone/>
            </a:pPr>
            <a:r>
              <a:rPr lang="en" sz="1400">
                <a:latin typeface="Consolas"/>
                <a:ea typeface="Consolas"/>
                <a:cs typeface="Consolas"/>
                <a:sym typeface="Consolas"/>
              </a:rPr>
              <a:t>    result = f(result, a[i]);</a:t>
            </a:r>
            <a:endParaRPr sz="1400">
              <a:latin typeface="Consolas"/>
              <a:ea typeface="Consolas"/>
              <a:cs typeface="Consolas"/>
              <a:sym typeface="Consolas"/>
            </a:endParaRPr>
          </a:p>
          <a:p>
            <a:pPr indent="0" lvl="0" marL="0" rtl="0" algn="l">
              <a:lnSpc>
                <a:spcPct val="100000"/>
              </a:lnSpc>
              <a:spcBef>
                <a:spcPts val="0"/>
              </a:spcBef>
              <a:spcAft>
                <a:spcPts val="0"/>
              </a:spcAft>
              <a:buNone/>
            </a:pPr>
            <a:r>
              <a:rPr lang="en" sz="1400">
                <a:latin typeface="Consolas"/>
                <a:ea typeface="Consolas"/>
                <a:cs typeface="Consolas"/>
                <a:sym typeface="Consolas"/>
              </a:rPr>
              <a:t>  }</a:t>
            </a:r>
            <a:endParaRPr sz="1400">
              <a:latin typeface="Consolas"/>
              <a:ea typeface="Consolas"/>
              <a:cs typeface="Consolas"/>
              <a:sym typeface="Consolas"/>
            </a:endParaRPr>
          </a:p>
          <a:p>
            <a:pPr indent="0" lvl="0" marL="0" rtl="0" algn="l">
              <a:lnSpc>
                <a:spcPct val="100000"/>
              </a:lnSpc>
              <a:spcBef>
                <a:spcPts val="0"/>
              </a:spcBef>
              <a:spcAft>
                <a:spcPts val="0"/>
              </a:spcAft>
              <a:buNone/>
            </a:pPr>
            <a:r>
              <a:rPr lang="en" sz="1400">
                <a:latin typeface="Consolas"/>
                <a:ea typeface="Consolas"/>
                <a:cs typeface="Consolas"/>
                <a:sym typeface="Consolas"/>
              </a:rPr>
              <a:t>  return result;</a:t>
            </a:r>
            <a:endParaRPr sz="1400">
              <a:latin typeface="Consolas"/>
              <a:ea typeface="Consolas"/>
              <a:cs typeface="Consolas"/>
              <a:sym typeface="Consolas"/>
            </a:endParaRPr>
          </a:p>
          <a:p>
            <a:pPr indent="0" lvl="0" marL="0" rtl="0" algn="l">
              <a:lnSpc>
                <a:spcPct val="100000"/>
              </a:lnSpc>
              <a:spcBef>
                <a:spcPts val="0"/>
              </a:spcBef>
              <a:spcAft>
                <a:spcPts val="0"/>
              </a:spcAft>
              <a:buNone/>
            </a:pPr>
            <a:r>
              <a:rPr lang="en" sz="1400">
                <a:latin typeface="Consolas"/>
                <a:ea typeface="Consolas"/>
                <a:cs typeface="Consolas"/>
                <a:sym typeface="Consolas"/>
              </a:rPr>
              <a:t>}</a:t>
            </a:r>
            <a:endParaRPr sz="1400">
              <a:latin typeface="Consolas"/>
              <a:ea typeface="Consolas"/>
              <a:cs typeface="Consolas"/>
              <a:sym typeface="Consolas"/>
            </a:endParaRPr>
          </a:p>
        </p:txBody>
      </p:sp>
      <p:sp>
        <p:nvSpPr>
          <p:cNvPr id="97" name="Google Shape;97;p18"/>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What is the type of reduce?</a:t>
            </a:r>
            <a:endParaRPr/>
          </a:p>
        </p:txBody>
      </p:sp>
      <p:sp>
        <p:nvSpPr>
          <p:cNvPr id="98" name="Google Shape;98;p18"/>
          <p:cNvSpPr txBox="1"/>
          <p:nvPr/>
        </p:nvSpPr>
        <p:spPr>
          <a:xfrm>
            <a:off x="6399975" y="1356875"/>
            <a:ext cx="2578800" cy="1942800"/>
          </a:xfrm>
          <a:prstGeom prst="rect">
            <a:avLst/>
          </a:prstGeom>
          <a:solidFill>
            <a:srgbClr val="FFFF00"/>
          </a:solid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AutoNum type="arabicPeriod"/>
            </a:pPr>
            <a:r>
              <a:rPr lang="en"/>
              <a:t>The argument </a:t>
            </a:r>
            <a:r>
              <a:rPr i="1" lang="en"/>
              <a:t>f</a:t>
            </a:r>
            <a:r>
              <a:rPr lang="en"/>
              <a:t> is a function that takes two arguments.</a:t>
            </a:r>
            <a:endParaRPr/>
          </a:p>
          <a:p>
            <a:pPr indent="-317500" lvl="0" marL="457200" rtl="0" algn="l">
              <a:spcBef>
                <a:spcPts val="0"/>
              </a:spcBef>
              <a:spcAft>
                <a:spcPts val="0"/>
              </a:spcAft>
              <a:buSzPts val="1400"/>
              <a:buAutoNum type="arabicPeriod"/>
            </a:pPr>
            <a:r>
              <a:rPr lang="en"/>
              <a:t>The argument </a:t>
            </a:r>
            <a:r>
              <a:rPr i="1" lang="en"/>
              <a:t>a</a:t>
            </a:r>
            <a:r>
              <a:rPr lang="en"/>
              <a:t> is an array.</a:t>
            </a:r>
            <a:endParaRPr/>
          </a:p>
          <a:p>
            <a:pPr indent="-317500" lvl="0" marL="457200" rtl="0" algn="l">
              <a:spcBef>
                <a:spcPts val="0"/>
              </a:spcBef>
              <a:spcAft>
                <a:spcPts val="0"/>
              </a:spcAft>
              <a:buSzPts val="1400"/>
              <a:buAutoNum type="arabicPeriod"/>
            </a:pPr>
            <a:r>
              <a:rPr lang="en"/>
              <a:t>The arrows indicate which types must be the same.</a:t>
            </a:r>
            <a:endParaRPr/>
          </a:p>
        </p:txBody>
      </p:sp>
      <p:grpSp>
        <p:nvGrpSpPr>
          <p:cNvPr id="99" name="Google Shape;99;p18"/>
          <p:cNvGrpSpPr/>
          <p:nvPr/>
        </p:nvGrpSpPr>
        <p:grpSpPr>
          <a:xfrm>
            <a:off x="2291750" y="1187693"/>
            <a:ext cx="3678850" cy="630182"/>
            <a:chOff x="2291750" y="1187693"/>
            <a:chExt cx="3678850" cy="630182"/>
          </a:xfrm>
        </p:grpSpPr>
        <p:sp>
          <p:nvSpPr>
            <p:cNvPr id="100" name="Google Shape;100;p18"/>
            <p:cNvSpPr/>
            <p:nvPr/>
          </p:nvSpPr>
          <p:spPr>
            <a:xfrm>
              <a:off x="2291750" y="1188770"/>
              <a:ext cx="913250" cy="370650"/>
            </a:xfrm>
            <a:custGeom>
              <a:rect b="b" l="l" r="r" t="t"/>
              <a:pathLst>
                <a:path extrusionOk="0" h="14826" w="36530">
                  <a:moveTo>
                    <a:pt x="0" y="14481"/>
                  </a:moveTo>
                  <a:cubicBezTo>
                    <a:pt x="2872" y="12069"/>
                    <a:pt x="11143" y="-50"/>
                    <a:pt x="17231" y="7"/>
                  </a:cubicBezTo>
                  <a:cubicBezTo>
                    <a:pt x="23319" y="65"/>
                    <a:pt x="33314" y="12356"/>
                    <a:pt x="36530" y="14826"/>
                  </a:cubicBezTo>
                </a:path>
              </a:pathLst>
            </a:custGeom>
            <a:noFill/>
            <a:ln cap="flat" cmpd="sng" w="28575">
              <a:solidFill>
                <a:srgbClr val="FF0000"/>
              </a:solidFill>
              <a:prstDash val="solid"/>
              <a:round/>
              <a:headEnd len="med" w="med" type="triangle"/>
              <a:tailEnd len="med" w="med" type="triangle"/>
            </a:ln>
          </p:spPr>
        </p:sp>
        <p:sp>
          <p:nvSpPr>
            <p:cNvPr id="101" name="Google Shape;101;p18"/>
            <p:cNvSpPr/>
            <p:nvPr/>
          </p:nvSpPr>
          <p:spPr>
            <a:xfrm>
              <a:off x="3334225" y="1187693"/>
              <a:ext cx="1111425" cy="371725"/>
            </a:xfrm>
            <a:custGeom>
              <a:rect b="b" l="l" r="r" t="t"/>
              <a:pathLst>
                <a:path extrusionOk="0" h="14869" w="44457">
                  <a:moveTo>
                    <a:pt x="0" y="12456"/>
                  </a:moveTo>
                  <a:cubicBezTo>
                    <a:pt x="3963" y="10388"/>
                    <a:pt x="16370" y="-352"/>
                    <a:pt x="23779" y="50"/>
                  </a:cubicBezTo>
                  <a:cubicBezTo>
                    <a:pt x="31189" y="452"/>
                    <a:pt x="41011" y="12399"/>
                    <a:pt x="44457" y="14869"/>
                  </a:cubicBezTo>
                </a:path>
              </a:pathLst>
            </a:custGeom>
            <a:noFill/>
            <a:ln cap="flat" cmpd="sng" w="28575">
              <a:solidFill>
                <a:srgbClr val="FF0000"/>
              </a:solidFill>
              <a:prstDash val="solid"/>
              <a:round/>
              <a:headEnd len="med" w="med" type="triangle"/>
              <a:tailEnd len="med" w="med" type="triangle"/>
            </a:ln>
          </p:spPr>
        </p:sp>
        <p:sp>
          <p:nvSpPr>
            <p:cNvPr id="102" name="Google Shape;102;p18"/>
            <p:cNvSpPr/>
            <p:nvPr/>
          </p:nvSpPr>
          <p:spPr>
            <a:xfrm>
              <a:off x="4549025" y="1223220"/>
              <a:ext cx="1421575" cy="362050"/>
            </a:xfrm>
            <a:custGeom>
              <a:rect b="b" l="l" r="r" t="t"/>
              <a:pathLst>
                <a:path extrusionOk="0" h="14482" w="56863">
                  <a:moveTo>
                    <a:pt x="0" y="14482"/>
                  </a:moveTo>
                  <a:cubicBezTo>
                    <a:pt x="5055" y="12070"/>
                    <a:pt x="20850" y="65"/>
                    <a:pt x="30327" y="7"/>
                  </a:cubicBezTo>
                  <a:cubicBezTo>
                    <a:pt x="39804" y="-50"/>
                    <a:pt x="52440" y="11782"/>
                    <a:pt x="56863" y="14137"/>
                  </a:cubicBezTo>
                </a:path>
              </a:pathLst>
            </a:custGeom>
            <a:noFill/>
            <a:ln cap="flat" cmpd="sng" w="28575">
              <a:solidFill>
                <a:srgbClr val="FF0000"/>
              </a:solidFill>
              <a:prstDash val="solid"/>
              <a:round/>
              <a:headEnd len="med" w="med" type="triangle"/>
              <a:tailEnd len="med" w="med" type="triangle"/>
            </a:ln>
          </p:spPr>
        </p:sp>
        <p:sp>
          <p:nvSpPr>
            <p:cNvPr id="103" name="Google Shape;103;p18"/>
            <p:cNvSpPr/>
            <p:nvPr/>
          </p:nvSpPr>
          <p:spPr>
            <a:xfrm>
              <a:off x="3653000" y="1585275"/>
              <a:ext cx="1516350" cy="232600"/>
            </a:xfrm>
            <a:custGeom>
              <a:rect b="b" l="l" r="r" t="t"/>
              <a:pathLst>
                <a:path extrusionOk="0" h="9304" w="60654">
                  <a:moveTo>
                    <a:pt x="0" y="0"/>
                  </a:moveTo>
                  <a:cubicBezTo>
                    <a:pt x="5342" y="1551"/>
                    <a:pt x="21941" y="9304"/>
                    <a:pt x="32050" y="9304"/>
                  </a:cubicBezTo>
                  <a:cubicBezTo>
                    <a:pt x="42159" y="9304"/>
                    <a:pt x="55887" y="1551"/>
                    <a:pt x="60654" y="0"/>
                  </a:cubicBezTo>
                </a:path>
              </a:pathLst>
            </a:custGeom>
            <a:noFill/>
            <a:ln cap="flat" cmpd="sng" w="28575">
              <a:solidFill>
                <a:srgbClr val="9900FF"/>
              </a:solidFill>
              <a:prstDash val="dash"/>
              <a:round/>
              <a:headEnd len="med" w="med" type="triangle"/>
              <a:tailEnd len="med" w="med" type="triangle"/>
            </a:ln>
          </p:spPr>
        </p:sp>
      </p:grpSp>
      <p:sp>
        <p:nvSpPr>
          <p:cNvPr id="104" name="Google Shape;104;p18"/>
          <p:cNvSpPr txBox="1"/>
          <p:nvPr/>
        </p:nvSpPr>
        <p:spPr>
          <a:xfrm>
            <a:off x="487275" y="1356875"/>
            <a:ext cx="5862300" cy="362100"/>
          </a:xfrm>
          <a:prstGeom prst="rect">
            <a:avLst/>
          </a:prstGeom>
          <a:solidFill>
            <a:srgbClr val="F3F3F3"/>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2"/>
                </a:solidFill>
                <a:latin typeface="Consolas"/>
                <a:ea typeface="Consolas"/>
                <a:cs typeface="Consolas"/>
                <a:sym typeface="Consolas"/>
              </a:rPr>
              <a:t>// reduce&lt;A, B&gt;(init: A, f: (A, B) =&gt; A, a: B[]): A</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4"/>
                                        </p:tgtEl>
                                        <p:attrNameLst>
                                          <p:attrName>style.visibility</p:attrName>
                                        </p:attrNameLst>
                                      </p:cBhvr>
                                      <p:to>
                                        <p:strVal val="visible"/>
                                      </p:to>
                                    </p:set>
                                  </p:childTnLst>
                                </p:cTn>
                              </p:par>
                              <p:par>
                                <p:cTn fill="hold" nodeType="withEffect" presetClass="exit" presetID="1" presetSubtype="0">
                                  <p:stCondLst>
                                    <p:cond delay="0"/>
                                  </p:stCondLst>
                                  <p:childTnLst>
                                    <p:set>
                                      <p:cBhvr>
                                        <p:cTn dur="1" fill="hold">
                                          <p:stCondLst>
                                            <p:cond delay="1000"/>
                                          </p:stCondLst>
                                        </p:cTn>
                                        <p:tgtEl>
                                          <p:spTgt spid="99"/>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8" name="Shape 108"/>
        <p:cNvGrpSpPr/>
        <p:nvPr/>
      </p:nvGrpSpPr>
      <p:grpSpPr>
        <a:xfrm>
          <a:off x="0" y="0"/>
          <a:ext cx="0" cy="0"/>
          <a:chOff x="0" y="0"/>
          <a:chExt cx="0" cy="0"/>
        </a:xfrm>
      </p:grpSpPr>
      <p:sp>
        <p:nvSpPr>
          <p:cNvPr id="109" name="Google Shape;109;p19"/>
          <p:cNvSpPr txBox="1"/>
          <p:nvPr>
            <p:ph idx="1" type="body"/>
          </p:nvPr>
        </p:nvSpPr>
        <p:spPr>
          <a:xfrm>
            <a:off x="3911475" y="1356875"/>
            <a:ext cx="4920900" cy="4877700"/>
          </a:xfrm>
          <a:prstGeom prst="rect">
            <a:avLst/>
          </a:prstGeom>
          <a:solidFill>
            <a:srgbClr val="EFEFEF"/>
          </a:solidFill>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200"/>
              <a:t>Problem Statement:</a:t>
            </a:r>
            <a:r>
              <a:rPr lang="en" sz="1200"/>
              <a:t> Write a function that consumes an array of numbers and produces the number of odd and even numbers in the array.</a:t>
            </a:r>
            <a:endParaRPr sz="1200"/>
          </a:p>
          <a:p>
            <a:pPr indent="0" lvl="0" marL="0" rtl="0" algn="l">
              <a:lnSpc>
                <a:spcPct val="100000"/>
              </a:lnSpc>
              <a:spcBef>
                <a:spcPts val="0"/>
              </a:spcBef>
              <a:spcAft>
                <a:spcPts val="0"/>
              </a:spcAft>
              <a:buNone/>
            </a:pPr>
            <a:r>
              <a:t/>
            </a:r>
            <a:endParaRPr sz="1200"/>
          </a:p>
          <a:p>
            <a:pPr indent="0" lvl="0" marL="0" rtl="0" algn="l">
              <a:lnSpc>
                <a:spcPct val="100000"/>
              </a:lnSpc>
              <a:spcBef>
                <a:spcPts val="0"/>
              </a:spcBef>
              <a:spcAft>
                <a:spcPts val="0"/>
              </a:spcAft>
              <a:buNone/>
            </a:pPr>
            <a:r>
              <a:rPr b="1" lang="en" sz="1200"/>
              <a:t>Example:</a:t>
            </a:r>
            <a:br>
              <a:rPr b="1" lang="en" sz="1200"/>
            </a:br>
            <a:r>
              <a:rPr lang="en" sz="1200">
                <a:latin typeface="Consolas"/>
                <a:ea typeface="Consolas"/>
                <a:cs typeface="Consolas"/>
                <a:sym typeface="Consolas"/>
              </a:rPr>
              <a:t>countOddEven</a:t>
            </a:r>
            <a:r>
              <a:rPr lang="en" sz="1200">
                <a:latin typeface="Consolas"/>
                <a:ea typeface="Consolas"/>
                <a:cs typeface="Consolas"/>
                <a:sym typeface="Consolas"/>
              </a:rPr>
              <a:t>([1, 2, 3])</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 odd: 2, even: 1 }</a:t>
            </a:r>
            <a:endParaRPr b="1" sz="1200"/>
          </a:p>
          <a:p>
            <a:pPr indent="0" lvl="0" marL="0" rtl="0" algn="l">
              <a:lnSpc>
                <a:spcPct val="100000"/>
              </a:lnSpc>
              <a:spcBef>
                <a:spcPts val="0"/>
              </a:spcBef>
              <a:spcAft>
                <a:spcPts val="0"/>
              </a:spcAft>
              <a:buNone/>
            </a:pPr>
            <a:r>
              <a:rPr b="1" lang="en" sz="1200"/>
              <a:t>Type Signature:</a:t>
            </a:r>
            <a:br>
              <a:rPr b="1" lang="en" sz="1200"/>
            </a:br>
            <a:r>
              <a:rPr lang="en" sz="1200">
                <a:latin typeface="Consolas"/>
                <a:ea typeface="Consolas"/>
                <a:cs typeface="Consolas"/>
                <a:sym typeface="Consolas"/>
              </a:rPr>
              <a:t>countOddEven</a:t>
            </a:r>
            <a:r>
              <a:rPr lang="en" sz="1200">
                <a:latin typeface="Consolas"/>
                <a:ea typeface="Consolas"/>
                <a:cs typeface="Consolas"/>
                <a:sym typeface="Consolas"/>
              </a:rPr>
              <a:t>(a: number[]): { odd: number, even: number }</a:t>
            </a:r>
            <a:endParaRPr sz="1200">
              <a:latin typeface="Consolas"/>
              <a:ea typeface="Consolas"/>
              <a:cs typeface="Consolas"/>
              <a:sym typeface="Consolas"/>
            </a:endParaRPr>
          </a:p>
          <a:p>
            <a:pPr indent="0" lvl="0" marL="0" rtl="0" algn="l">
              <a:lnSpc>
                <a:spcPct val="100000"/>
              </a:lnSpc>
              <a:spcBef>
                <a:spcPts val="0"/>
              </a:spcBef>
              <a:spcAft>
                <a:spcPts val="0"/>
              </a:spcAft>
              <a:buNone/>
            </a:pPr>
            <a:r>
              <a:t/>
            </a:r>
            <a:endParaRPr sz="1200">
              <a:latin typeface="Consolas"/>
              <a:ea typeface="Consolas"/>
              <a:cs typeface="Consolas"/>
              <a:sym typeface="Consolas"/>
            </a:endParaRPr>
          </a:p>
          <a:p>
            <a:pPr indent="0" lvl="0" marL="0" rtl="0" algn="l">
              <a:lnSpc>
                <a:spcPct val="100000"/>
              </a:lnSpc>
              <a:spcBef>
                <a:spcPts val="0"/>
              </a:spcBef>
              <a:spcAft>
                <a:spcPts val="0"/>
              </a:spcAft>
              <a:buNone/>
            </a:pPr>
            <a:r>
              <a:rPr b="1" lang="en" sz="1200"/>
              <a:t>Solution: </a:t>
            </a:r>
            <a:endParaRPr b="1" sz="1200"/>
          </a:p>
          <a:p>
            <a:pPr indent="0" lvl="0" marL="0" rtl="0" algn="l">
              <a:lnSpc>
                <a:spcPct val="100000"/>
              </a:lnSpc>
              <a:spcBef>
                <a:spcPts val="0"/>
              </a:spcBef>
              <a:spcAft>
                <a:spcPts val="0"/>
              </a:spcAft>
              <a:buNone/>
            </a:pPr>
            <a:r>
              <a:rPr lang="en" sz="1200">
                <a:latin typeface="Consolas"/>
                <a:ea typeface="Consolas"/>
                <a:cs typeface="Consolas"/>
                <a:sym typeface="Consolas"/>
              </a:rPr>
              <a:t>// combine(r: { odd: number, even: number },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x: number): { odd: number, even: number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function combine(r, x)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if (x % 2 === 0)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return { odd: r.odd, even: r.even + 1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 else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return { odd: r.odd + 1, even: r.even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a:t>
            </a:r>
            <a:endParaRPr sz="1200">
              <a:latin typeface="Consolas"/>
              <a:ea typeface="Consolas"/>
              <a:cs typeface="Consolas"/>
              <a:sym typeface="Consolas"/>
            </a:endParaRPr>
          </a:p>
          <a:p>
            <a:pPr indent="0" lvl="0" marL="0" rtl="0" algn="l">
              <a:lnSpc>
                <a:spcPct val="100000"/>
              </a:lnSpc>
              <a:spcBef>
                <a:spcPts val="0"/>
              </a:spcBef>
              <a:spcAft>
                <a:spcPts val="0"/>
              </a:spcAft>
              <a:buNone/>
            </a:pPr>
            <a:r>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function countOddEven(a)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return reduce({ odd: 0, even: 0 }, f, a);</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a:t>
            </a:r>
            <a:endParaRPr sz="1200">
              <a:latin typeface="Consolas"/>
              <a:ea typeface="Consolas"/>
              <a:cs typeface="Consolas"/>
              <a:sym typeface="Consolas"/>
            </a:endParaRPr>
          </a:p>
        </p:txBody>
      </p:sp>
      <p:sp>
        <p:nvSpPr>
          <p:cNvPr id="110" name="Google Shape;110;p19"/>
          <p:cNvSpPr txBox="1"/>
          <p:nvPr>
            <p:ph idx="1" type="body"/>
          </p:nvPr>
        </p:nvSpPr>
        <p:spPr>
          <a:xfrm>
            <a:off x="311700" y="1356875"/>
            <a:ext cx="3534000" cy="50187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200"/>
              <a:t>Write lenAll using reduce.</a:t>
            </a:r>
            <a:endParaRPr sz="1200"/>
          </a:p>
          <a:p>
            <a:pPr indent="0" lvl="0" marL="0" rtl="0" algn="l">
              <a:lnSpc>
                <a:spcPct val="100000"/>
              </a:lnSpc>
              <a:spcBef>
                <a:spcPts val="0"/>
              </a:spcBef>
              <a:spcAft>
                <a:spcPts val="0"/>
              </a:spcAft>
              <a:buNone/>
            </a:pPr>
            <a:r>
              <a:t/>
            </a:r>
            <a:endParaRPr sz="1200"/>
          </a:p>
          <a:p>
            <a:pPr indent="0" lvl="0" marL="0" rtl="0" algn="l">
              <a:lnSpc>
                <a:spcPct val="100000"/>
              </a:lnSpc>
              <a:spcBef>
                <a:spcPts val="0"/>
              </a:spcBef>
              <a:spcAft>
                <a:spcPts val="0"/>
              </a:spcAft>
              <a:buNone/>
            </a:pPr>
            <a:r>
              <a:rPr lang="en" sz="1200">
                <a:latin typeface="Consolas"/>
                <a:ea typeface="Consolas"/>
                <a:cs typeface="Consolas"/>
                <a:sym typeface="Consolas"/>
              </a:rPr>
              <a:t>// </a:t>
            </a:r>
            <a:r>
              <a:rPr lang="en" sz="1200">
                <a:latin typeface="Consolas"/>
                <a:ea typeface="Consolas"/>
                <a:cs typeface="Consolas"/>
                <a:sym typeface="Consolas"/>
              </a:rPr>
              <a:t>lenAll(a: string[]): number</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function lenAll(a)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let result = 0;</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for (let i = 0; i &lt; a.length; ++i)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result = result + a[i].length;</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return result;</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a:t>
            </a:r>
            <a:endParaRPr sz="1200">
              <a:latin typeface="Consolas"/>
              <a:ea typeface="Consolas"/>
              <a:cs typeface="Consolas"/>
              <a:sym typeface="Consolas"/>
            </a:endParaRPr>
          </a:p>
          <a:p>
            <a:pPr indent="0" lvl="0" marL="0" rtl="0" algn="l">
              <a:lnSpc>
                <a:spcPct val="100000"/>
              </a:lnSpc>
              <a:spcBef>
                <a:spcPts val="0"/>
              </a:spcBef>
              <a:spcAft>
                <a:spcPts val="0"/>
              </a:spcAft>
              <a:buNone/>
            </a:pPr>
            <a:r>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solidFill>
                  <a:schemeClr val="dk1"/>
                </a:solidFill>
              </a:rPr>
              <a:t>Two questions:</a:t>
            </a:r>
            <a:endParaRPr sz="1200">
              <a:solidFill>
                <a:schemeClr val="dk1"/>
              </a:solidFill>
            </a:endParaRPr>
          </a:p>
          <a:p>
            <a:pPr indent="-304800" lvl="0" marL="457200" rtl="0" algn="l">
              <a:lnSpc>
                <a:spcPct val="100000"/>
              </a:lnSpc>
              <a:spcBef>
                <a:spcPts val="0"/>
              </a:spcBef>
              <a:spcAft>
                <a:spcPts val="0"/>
              </a:spcAft>
              <a:buClr>
                <a:schemeClr val="dk1"/>
              </a:buClr>
              <a:buSzPts val="1200"/>
              <a:buAutoNum type="arabicPeriod"/>
            </a:pPr>
            <a:r>
              <a:rPr lang="en" sz="1200">
                <a:solidFill>
                  <a:schemeClr val="dk1"/>
                </a:solidFill>
              </a:rPr>
              <a:t>What is the initial value?</a:t>
            </a:r>
            <a:endParaRPr sz="1200">
              <a:solidFill>
                <a:schemeClr val="dk1"/>
              </a:solidFill>
            </a:endParaRPr>
          </a:p>
          <a:p>
            <a:pPr indent="-304800" lvl="0" marL="457200" rtl="0" algn="l">
              <a:lnSpc>
                <a:spcPct val="100000"/>
              </a:lnSpc>
              <a:spcBef>
                <a:spcPts val="0"/>
              </a:spcBef>
              <a:spcAft>
                <a:spcPts val="0"/>
              </a:spcAft>
              <a:buClr>
                <a:schemeClr val="dk1"/>
              </a:buClr>
              <a:buSzPts val="1200"/>
              <a:buAutoNum type="arabicPeriod"/>
            </a:pPr>
            <a:r>
              <a:rPr lang="en" sz="1200">
                <a:solidFill>
                  <a:schemeClr val="dk1"/>
                </a:solidFill>
              </a:rPr>
              <a:t>What is the combining function?</a:t>
            </a:r>
            <a:endParaRPr sz="1200">
              <a:solidFill>
                <a:schemeClr val="dk1"/>
              </a:solidFill>
            </a:endParaRPr>
          </a:p>
          <a:p>
            <a:pPr indent="0" lvl="0" marL="0" rtl="0" algn="l">
              <a:lnSpc>
                <a:spcPct val="100000"/>
              </a:lnSpc>
              <a:spcBef>
                <a:spcPts val="0"/>
              </a:spcBef>
              <a:spcAft>
                <a:spcPts val="0"/>
              </a:spcAft>
              <a:buNone/>
            </a:pPr>
            <a:r>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combine(r: number, x: string): number</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function combine(r, x)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return r + x.length;</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a:t>
            </a:r>
            <a:endParaRPr sz="1200">
              <a:latin typeface="Consolas"/>
              <a:ea typeface="Consolas"/>
              <a:cs typeface="Consolas"/>
              <a:sym typeface="Consolas"/>
            </a:endParaRPr>
          </a:p>
          <a:p>
            <a:pPr indent="0" lvl="0" marL="0" rtl="0" algn="l">
              <a:lnSpc>
                <a:spcPct val="100000"/>
              </a:lnSpc>
              <a:spcBef>
                <a:spcPts val="0"/>
              </a:spcBef>
              <a:spcAft>
                <a:spcPts val="0"/>
              </a:spcAft>
              <a:buNone/>
            </a:pPr>
            <a:r>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lenAll(a: string[]): number</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function lenAll(a)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return reduce(0, combine, a);</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a:t>
            </a:r>
            <a:endParaRPr sz="1200">
              <a:latin typeface="Consolas"/>
              <a:ea typeface="Consolas"/>
              <a:cs typeface="Consolas"/>
              <a:sym typeface="Consolas"/>
            </a:endParaRPr>
          </a:p>
          <a:p>
            <a:pPr indent="0" lvl="0" marL="0" rtl="0" algn="l">
              <a:lnSpc>
                <a:spcPct val="100000"/>
              </a:lnSpc>
              <a:spcBef>
                <a:spcPts val="0"/>
              </a:spcBef>
              <a:spcAft>
                <a:spcPts val="0"/>
              </a:spcAft>
              <a:buNone/>
            </a:pPr>
            <a:r>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solidFill>
                  <a:schemeClr val="dk1"/>
                </a:solidFill>
              </a:rPr>
              <a:t>Notice that the types do not have to be the same!</a:t>
            </a:r>
            <a:endParaRPr sz="1200">
              <a:latin typeface="Consolas"/>
              <a:ea typeface="Consolas"/>
              <a:cs typeface="Consolas"/>
              <a:sym typeface="Consolas"/>
            </a:endParaRPr>
          </a:p>
        </p:txBody>
      </p:sp>
      <p:sp>
        <p:nvSpPr>
          <p:cNvPr id="111" name="Google Shape;111;p19"/>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More </a:t>
            </a:r>
            <a:r>
              <a:rPr lang="en">
                <a:latin typeface="Consolas"/>
                <a:ea typeface="Consolas"/>
                <a:cs typeface="Consolas"/>
                <a:sym typeface="Consolas"/>
              </a:rPr>
              <a:t>reduce</a:t>
            </a:r>
            <a:r>
              <a:rPr lang="en"/>
              <a:t> examples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sp>
        <p:nvSpPr>
          <p:cNvPr id="116" name="Google Shape;116;p20"/>
          <p:cNvSpPr txBox="1"/>
          <p:nvPr>
            <p:ph idx="1" type="body"/>
          </p:nvPr>
        </p:nvSpPr>
        <p:spPr>
          <a:xfrm>
            <a:off x="311700" y="1356875"/>
            <a:ext cx="5107500" cy="4877700"/>
          </a:xfrm>
          <a:prstGeom prst="rect">
            <a:avLst/>
          </a:prstGeom>
          <a:solidFill>
            <a:srgbClr val="EFEFEF"/>
          </a:solidFill>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200"/>
              <a:t>Problem Statement:</a:t>
            </a:r>
            <a:r>
              <a:rPr lang="en" sz="1200"/>
              <a:t> Write a function that consumes an array of numbers and produces two arrays of odd and even numbers from the input array.the number of odd and even numbers in the array.</a:t>
            </a:r>
            <a:endParaRPr sz="1200"/>
          </a:p>
          <a:p>
            <a:pPr indent="0" lvl="0" marL="0" rtl="0" algn="l">
              <a:lnSpc>
                <a:spcPct val="100000"/>
              </a:lnSpc>
              <a:spcBef>
                <a:spcPts val="0"/>
              </a:spcBef>
              <a:spcAft>
                <a:spcPts val="0"/>
              </a:spcAft>
              <a:buNone/>
            </a:pPr>
            <a:r>
              <a:t/>
            </a:r>
            <a:endParaRPr sz="1200"/>
          </a:p>
          <a:p>
            <a:pPr indent="0" lvl="0" marL="0" rtl="0" algn="l">
              <a:lnSpc>
                <a:spcPct val="100000"/>
              </a:lnSpc>
              <a:spcBef>
                <a:spcPts val="0"/>
              </a:spcBef>
              <a:spcAft>
                <a:spcPts val="0"/>
              </a:spcAft>
              <a:buNone/>
            </a:pPr>
            <a:r>
              <a:rPr b="1" lang="en" sz="1200"/>
              <a:t>Example:</a:t>
            </a:r>
            <a:br>
              <a:rPr b="1" lang="en" sz="1200"/>
            </a:br>
            <a:r>
              <a:rPr lang="en" sz="1200">
                <a:latin typeface="Consolas"/>
                <a:ea typeface="Consolas"/>
                <a:cs typeface="Consolas"/>
                <a:sym typeface="Consolas"/>
              </a:rPr>
              <a:t>sepOddEven([1, 2, 3])</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 odd: [1, 3], even: [2] }</a:t>
            </a:r>
            <a:endParaRPr b="1" sz="1200"/>
          </a:p>
          <a:p>
            <a:pPr indent="0" lvl="0" marL="0" rtl="0" algn="l">
              <a:lnSpc>
                <a:spcPct val="100000"/>
              </a:lnSpc>
              <a:spcBef>
                <a:spcPts val="0"/>
              </a:spcBef>
              <a:spcAft>
                <a:spcPts val="0"/>
              </a:spcAft>
              <a:buNone/>
            </a:pPr>
            <a:r>
              <a:rPr b="1" lang="en" sz="1200"/>
              <a:t>Type Signature:</a:t>
            </a:r>
            <a:br>
              <a:rPr b="1" lang="en" sz="1200"/>
            </a:br>
            <a:r>
              <a:rPr lang="en" sz="1200">
                <a:latin typeface="Consolas"/>
                <a:ea typeface="Consolas"/>
                <a:cs typeface="Consolas"/>
                <a:sym typeface="Consolas"/>
              </a:rPr>
              <a:t>sepOddEven(a: number[]): { odd: number[], even: number[] }</a:t>
            </a:r>
            <a:endParaRPr sz="1200">
              <a:latin typeface="Consolas"/>
              <a:ea typeface="Consolas"/>
              <a:cs typeface="Consolas"/>
              <a:sym typeface="Consolas"/>
            </a:endParaRPr>
          </a:p>
          <a:p>
            <a:pPr indent="0" lvl="0" marL="0" rtl="0" algn="l">
              <a:lnSpc>
                <a:spcPct val="100000"/>
              </a:lnSpc>
              <a:spcBef>
                <a:spcPts val="0"/>
              </a:spcBef>
              <a:spcAft>
                <a:spcPts val="0"/>
              </a:spcAft>
              <a:buNone/>
            </a:pPr>
            <a:r>
              <a:t/>
            </a:r>
            <a:endParaRPr sz="1200">
              <a:latin typeface="Consolas"/>
              <a:ea typeface="Consolas"/>
              <a:cs typeface="Consolas"/>
              <a:sym typeface="Consolas"/>
            </a:endParaRPr>
          </a:p>
          <a:p>
            <a:pPr indent="0" lvl="0" marL="0" rtl="0" algn="l">
              <a:lnSpc>
                <a:spcPct val="100000"/>
              </a:lnSpc>
              <a:spcBef>
                <a:spcPts val="0"/>
              </a:spcBef>
              <a:spcAft>
                <a:spcPts val="0"/>
              </a:spcAft>
              <a:buNone/>
            </a:pPr>
            <a:r>
              <a:rPr b="1" lang="en" sz="1200"/>
              <a:t>Solution: </a:t>
            </a:r>
            <a:endParaRPr b="1" sz="1200"/>
          </a:p>
          <a:p>
            <a:pPr indent="0" lvl="0" marL="0" rtl="0" algn="l">
              <a:lnSpc>
                <a:spcPct val="100000"/>
              </a:lnSpc>
              <a:spcBef>
                <a:spcPts val="0"/>
              </a:spcBef>
              <a:spcAft>
                <a:spcPts val="0"/>
              </a:spcAft>
              <a:buNone/>
            </a:pPr>
            <a:r>
              <a:rPr lang="en" sz="1200">
                <a:latin typeface="Consolas"/>
                <a:ea typeface="Consolas"/>
                <a:cs typeface="Consolas"/>
                <a:sym typeface="Consolas"/>
              </a:rPr>
              <a:t>// combine(r: { odd: number[], even: number[] },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x: number): { odd: number[], even: number[]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function combine(r, x)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if (x % 2 === 0)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r.evens.push(x);</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return r;</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 else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r.odds.push(x);</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return r;</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a:t>
            </a:r>
            <a:endParaRPr sz="1200">
              <a:latin typeface="Consolas"/>
              <a:ea typeface="Consolas"/>
              <a:cs typeface="Consolas"/>
              <a:sym typeface="Consolas"/>
            </a:endParaRPr>
          </a:p>
          <a:p>
            <a:pPr indent="0" lvl="0" marL="0" rtl="0" algn="l">
              <a:lnSpc>
                <a:spcPct val="100000"/>
              </a:lnSpc>
              <a:spcBef>
                <a:spcPts val="0"/>
              </a:spcBef>
              <a:spcAft>
                <a:spcPts val="0"/>
              </a:spcAft>
              <a:buNone/>
            </a:pPr>
            <a:r>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function sepOddEven(a)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return reduce({ odd: [], even: [] }, combine, a);</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a:t>
            </a:r>
            <a:endParaRPr sz="1200">
              <a:latin typeface="Consolas"/>
              <a:ea typeface="Consolas"/>
              <a:cs typeface="Consolas"/>
              <a:sym typeface="Consolas"/>
            </a:endParaRPr>
          </a:p>
        </p:txBody>
      </p:sp>
      <p:sp>
        <p:nvSpPr>
          <p:cNvPr id="117" name="Google Shape;117;p20"/>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More </a:t>
            </a:r>
            <a:r>
              <a:rPr lang="en">
                <a:latin typeface="Consolas"/>
                <a:ea typeface="Consolas"/>
                <a:cs typeface="Consolas"/>
                <a:sym typeface="Consolas"/>
              </a:rPr>
              <a:t>reduce</a:t>
            </a:r>
            <a:r>
              <a:rPr lang="en"/>
              <a:t> examples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1" name="Shape 121"/>
        <p:cNvGrpSpPr/>
        <p:nvPr/>
      </p:nvGrpSpPr>
      <p:grpSpPr>
        <a:xfrm>
          <a:off x="0" y="0"/>
          <a:ext cx="0" cy="0"/>
          <a:chOff x="0" y="0"/>
          <a:chExt cx="0" cy="0"/>
        </a:xfrm>
      </p:grpSpPr>
      <p:sp>
        <p:nvSpPr>
          <p:cNvPr id="122" name="Google Shape;122;p21"/>
          <p:cNvSpPr txBox="1"/>
          <p:nvPr>
            <p:ph idx="1" type="body"/>
          </p:nvPr>
        </p:nvSpPr>
        <p:spPr>
          <a:xfrm>
            <a:off x="311700" y="1356875"/>
            <a:ext cx="8723400" cy="5096100"/>
          </a:xfrm>
          <a:prstGeom prst="rect">
            <a:avLst/>
          </a:prstGeom>
          <a:solidFill>
            <a:srgbClr val="FFFFFF"/>
          </a:solidFill>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200"/>
              <a:t>Problem Statement:</a:t>
            </a:r>
            <a:r>
              <a:rPr lang="en" sz="1200"/>
              <a:t> Write a function that consumes an array of numbers and the number of elements, the maximum, minimum, and mean.</a:t>
            </a:r>
            <a:endParaRPr sz="1200"/>
          </a:p>
          <a:p>
            <a:pPr indent="0" lvl="0" marL="0" rtl="0" algn="l">
              <a:lnSpc>
                <a:spcPct val="100000"/>
              </a:lnSpc>
              <a:spcBef>
                <a:spcPts val="0"/>
              </a:spcBef>
              <a:spcAft>
                <a:spcPts val="0"/>
              </a:spcAft>
              <a:buNone/>
            </a:pPr>
            <a:r>
              <a:t/>
            </a:r>
            <a:endParaRPr sz="1200"/>
          </a:p>
          <a:p>
            <a:pPr indent="0" lvl="0" marL="0" rtl="0" algn="l">
              <a:lnSpc>
                <a:spcPct val="100000"/>
              </a:lnSpc>
              <a:spcBef>
                <a:spcPts val="0"/>
              </a:spcBef>
              <a:spcAft>
                <a:spcPts val="0"/>
              </a:spcAft>
              <a:buNone/>
            </a:pPr>
            <a:r>
              <a:rPr b="1" lang="en" sz="1200"/>
              <a:t>Example:</a:t>
            </a:r>
            <a:br>
              <a:rPr b="1" lang="en" sz="1200"/>
            </a:br>
            <a:r>
              <a:rPr lang="en" sz="1200">
                <a:latin typeface="Consolas"/>
                <a:ea typeface="Consolas"/>
                <a:cs typeface="Consolas"/>
                <a:sym typeface="Consolas"/>
              </a:rPr>
              <a:t>stats([0, 1, 2, 3, 4, 5, 6, -9.95]</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latin typeface="Consolas"/>
                <a:ea typeface="Consolas"/>
                <a:cs typeface="Consolas"/>
                <a:sym typeface="Consolas"/>
              </a:rPr>
              <a:t>// { mean: 1.38125, max: 6, min, -9.95, n: 8 }</a:t>
            </a:r>
            <a:endParaRPr b="1" sz="1200"/>
          </a:p>
          <a:p>
            <a:pPr indent="0" lvl="0" marL="0" rtl="0" algn="l">
              <a:lnSpc>
                <a:spcPct val="100000"/>
              </a:lnSpc>
              <a:spcBef>
                <a:spcPts val="0"/>
              </a:spcBef>
              <a:spcAft>
                <a:spcPts val="0"/>
              </a:spcAft>
              <a:buNone/>
            </a:pPr>
            <a:r>
              <a:rPr b="1" lang="en" sz="1200"/>
              <a:t>Type Signature:</a:t>
            </a:r>
            <a:br>
              <a:rPr b="1" lang="en" sz="1200"/>
            </a:br>
            <a:r>
              <a:rPr lang="en" sz="1200">
                <a:latin typeface="Consolas"/>
                <a:ea typeface="Consolas"/>
                <a:cs typeface="Consolas"/>
                <a:sym typeface="Consolas"/>
              </a:rPr>
              <a:t>stats(a: number[]): { mean: number, max: number, min: number, n: number }</a:t>
            </a:r>
            <a:endParaRPr sz="1200">
              <a:latin typeface="Consolas"/>
              <a:ea typeface="Consolas"/>
              <a:cs typeface="Consolas"/>
              <a:sym typeface="Consolas"/>
            </a:endParaRPr>
          </a:p>
          <a:p>
            <a:pPr indent="0" lvl="0" marL="0" rtl="0" algn="l">
              <a:lnSpc>
                <a:spcPct val="100000"/>
              </a:lnSpc>
              <a:spcBef>
                <a:spcPts val="0"/>
              </a:spcBef>
              <a:spcAft>
                <a:spcPts val="0"/>
              </a:spcAft>
              <a:buNone/>
            </a:pPr>
            <a:r>
              <a:t/>
            </a:r>
            <a:endParaRPr sz="1200">
              <a:latin typeface="Consolas"/>
              <a:ea typeface="Consolas"/>
              <a:cs typeface="Consolas"/>
              <a:sym typeface="Consolas"/>
            </a:endParaRPr>
          </a:p>
          <a:p>
            <a:pPr indent="0" lvl="0" marL="0" rtl="0" algn="l">
              <a:lnSpc>
                <a:spcPct val="100000"/>
              </a:lnSpc>
              <a:spcBef>
                <a:spcPts val="0"/>
              </a:spcBef>
              <a:spcAft>
                <a:spcPts val="0"/>
              </a:spcAft>
              <a:buNone/>
            </a:pPr>
            <a:r>
              <a:rPr b="1" lang="en" sz="1200"/>
              <a:t>Solution: </a:t>
            </a:r>
            <a:endParaRPr b="1" sz="1200"/>
          </a:p>
          <a:p>
            <a:pPr indent="0" lvl="0" marL="0" rtl="0" algn="l">
              <a:lnSpc>
                <a:spcPct val="100000"/>
              </a:lnSpc>
              <a:spcBef>
                <a:spcPts val="0"/>
              </a:spcBef>
              <a:spcAft>
                <a:spcPts val="0"/>
              </a:spcAft>
              <a:buNone/>
            </a:pPr>
            <a:r>
              <a:t/>
            </a:r>
            <a:endParaRPr sz="1200">
              <a:latin typeface="Consolas"/>
              <a:ea typeface="Consolas"/>
              <a:cs typeface="Consolas"/>
              <a:sym typeface="Consolas"/>
            </a:endParaRPr>
          </a:p>
          <a:p>
            <a:pPr indent="0" lvl="0" marL="0" rtl="0" algn="l">
              <a:lnSpc>
                <a:spcPct val="100000"/>
              </a:lnSpc>
              <a:spcBef>
                <a:spcPts val="0"/>
              </a:spcBef>
              <a:spcAft>
                <a:spcPts val="0"/>
              </a:spcAft>
              <a:buNone/>
            </a:pPr>
            <a:r>
              <a:rPr lang="en" sz="1200"/>
              <a:t>There is a simple solution that involves calling </a:t>
            </a:r>
            <a:r>
              <a:rPr lang="en" sz="1200">
                <a:latin typeface="Consolas"/>
                <a:ea typeface="Consolas"/>
                <a:cs typeface="Consolas"/>
                <a:sym typeface="Consolas"/>
              </a:rPr>
              <a:t>reduce</a:t>
            </a:r>
            <a:r>
              <a:rPr lang="en" sz="1200"/>
              <a:t> several times. There is an uglier solution that only calls </a:t>
            </a:r>
            <a:r>
              <a:rPr lang="en" sz="1200">
                <a:latin typeface="Consolas"/>
                <a:ea typeface="Consolas"/>
                <a:cs typeface="Consolas"/>
                <a:sym typeface="Consolas"/>
              </a:rPr>
              <a:t>reduce</a:t>
            </a:r>
            <a:r>
              <a:rPr lang="en" sz="1200"/>
              <a:t> once. In this class, we favor simple solutions, even if they are less efficient. But, it is a good exercise to try to solve this with just one call to </a:t>
            </a:r>
            <a:r>
              <a:rPr lang="en" sz="1200">
                <a:latin typeface="Consolas"/>
                <a:ea typeface="Consolas"/>
                <a:cs typeface="Consolas"/>
                <a:sym typeface="Consolas"/>
              </a:rPr>
              <a:t>reduce</a:t>
            </a:r>
            <a:r>
              <a:rPr lang="en" sz="1200"/>
              <a:t>.</a:t>
            </a:r>
            <a:endParaRPr sz="1200"/>
          </a:p>
          <a:p>
            <a:pPr indent="0" lvl="0" marL="0" rtl="0" algn="l">
              <a:lnSpc>
                <a:spcPct val="100000"/>
              </a:lnSpc>
              <a:spcBef>
                <a:spcPts val="0"/>
              </a:spcBef>
              <a:spcAft>
                <a:spcPts val="0"/>
              </a:spcAft>
              <a:buNone/>
            </a:pPr>
            <a:r>
              <a:t/>
            </a:r>
            <a:endParaRPr sz="1200"/>
          </a:p>
          <a:p>
            <a:pPr indent="0" lvl="0" marL="0" rtl="0" algn="l">
              <a:lnSpc>
                <a:spcPct val="114000"/>
              </a:lnSpc>
              <a:spcBef>
                <a:spcPts val="0"/>
              </a:spcBef>
              <a:spcAft>
                <a:spcPts val="0"/>
              </a:spcAft>
              <a:buNone/>
            </a:pPr>
            <a:r>
              <a:rPr lang="en" sz="1000">
                <a:latin typeface="Consolas"/>
                <a:ea typeface="Consolas"/>
                <a:cs typeface="Consolas"/>
                <a:sym typeface="Consolas"/>
              </a:rPr>
              <a:t>function stats(a) {</a:t>
            </a:r>
            <a:endParaRPr sz="1000">
              <a:latin typeface="Consolas"/>
              <a:ea typeface="Consolas"/>
              <a:cs typeface="Consolas"/>
              <a:sym typeface="Consolas"/>
            </a:endParaRPr>
          </a:p>
          <a:p>
            <a:pPr indent="0" lvl="0" marL="0" rtl="0" algn="l">
              <a:lnSpc>
                <a:spcPct val="114000"/>
              </a:lnSpc>
              <a:spcBef>
                <a:spcPts val="0"/>
              </a:spcBef>
              <a:spcAft>
                <a:spcPts val="0"/>
              </a:spcAft>
              <a:buNone/>
            </a:pPr>
            <a:r>
              <a:rPr lang="en" sz="1000">
                <a:latin typeface="Consolas"/>
                <a:ea typeface="Consolas"/>
                <a:cs typeface="Consolas"/>
                <a:sym typeface="Consolas"/>
              </a:rPr>
              <a:t>  if (a.length &lt; 1) {</a:t>
            </a:r>
            <a:endParaRPr sz="1000">
              <a:latin typeface="Consolas"/>
              <a:ea typeface="Consolas"/>
              <a:cs typeface="Consolas"/>
              <a:sym typeface="Consolas"/>
            </a:endParaRPr>
          </a:p>
          <a:p>
            <a:pPr indent="0" lvl="0" marL="0" rtl="0" algn="l">
              <a:lnSpc>
                <a:spcPct val="114000"/>
              </a:lnSpc>
              <a:spcBef>
                <a:spcPts val="0"/>
              </a:spcBef>
              <a:spcAft>
                <a:spcPts val="0"/>
              </a:spcAft>
              <a:buNone/>
            </a:pPr>
            <a:r>
              <a:rPr lang="en" sz="1000">
                <a:latin typeface="Consolas"/>
                <a:ea typeface="Consolas"/>
                <a:cs typeface="Consolas"/>
                <a:sym typeface="Consolas"/>
              </a:rPr>
              <a:t>    // These statistics don't have any meaning for an empty list.</a:t>
            </a:r>
            <a:endParaRPr sz="1000">
              <a:latin typeface="Consolas"/>
              <a:ea typeface="Consolas"/>
              <a:cs typeface="Consolas"/>
              <a:sym typeface="Consolas"/>
            </a:endParaRPr>
          </a:p>
          <a:p>
            <a:pPr indent="0" lvl="0" marL="0" rtl="0" algn="l">
              <a:lnSpc>
                <a:spcPct val="114000"/>
              </a:lnSpc>
              <a:spcBef>
                <a:spcPts val="0"/>
              </a:spcBef>
              <a:spcAft>
                <a:spcPts val="0"/>
              </a:spcAft>
              <a:buNone/>
            </a:pPr>
            <a:r>
              <a:rPr lang="en" sz="1000">
                <a:latin typeface="Consolas"/>
                <a:ea typeface="Consolas"/>
                <a:cs typeface="Consolas"/>
                <a:sym typeface="Consolas"/>
              </a:rPr>
              <a:t>    assert(false);</a:t>
            </a:r>
            <a:endParaRPr sz="1000">
              <a:latin typeface="Consolas"/>
              <a:ea typeface="Consolas"/>
              <a:cs typeface="Consolas"/>
              <a:sym typeface="Consolas"/>
            </a:endParaRPr>
          </a:p>
          <a:p>
            <a:pPr indent="0" lvl="0" marL="0" rtl="0" algn="l">
              <a:lnSpc>
                <a:spcPct val="114000"/>
              </a:lnSpc>
              <a:spcBef>
                <a:spcPts val="0"/>
              </a:spcBef>
              <a:spcAft>
                <a:spcPts val="0"/>
              </a:spcAft>
              <a:buNone/>
            </a:pPr>
            <a:r>
              <a:rPr lang="en" sz="1000">
                <a:latin typeface="Consolas"/>
                <a:ea typeface="Consolas"/>
                <a:cs typeface="Consolas"/>
                <a:sym typeface="Consolas"/>
              </a:rPr>
              <a:t>  }</a:t>
            </a:r>
            <a:endParaRPr sz="1000">
              <a:latin typeface="Consolas"/>
              <a:ea typeface="Consolas"/>
              <a:cs typeface="Consolas"/>
              <a:sym typeface="Consolas"/>
            </a:endParaRPr>
          </a:p>
          <a:p>
            <a:pPr indent="0" lvl="0" marL="0" rtl="0" algn="l">
              <a:lnSpc>
                <a:spcPct val="114000"/>
              </a:lnSpc>
              <a:spcBef>
                <a:spcPts val="0"/>
              </a:spcBef>
              <a:spcAft>
                <a:spcPts val="0"/>
              </a:spcAft>
              <a:buNone/>
            </a:pPr>
            <a:r>
              <a:rPr lang="en" sz="1000">
                <a:latin typeface="Consolas"/>
                <a:ea typeface="Consolas"/>
                <a:cs typeface="Consolas"/>
                <a:sym typeface="Consolas"/>
              </a:rPr>
              <a:t>  let init = { mean: 0, max: a[0], min: a[0], n: 0 };</a:t>
            </a:r>
            <a:endParaRPr sz="1000">
              <a:latin typeface="Consolas"/>
              <a:ea typeface="Consolas"/>
              <a:cs typeface="Consolas"/>
              <a:sym typeface="Consolas"/>
            </a:endParaRPr>
          </a:p>
          <a:p>
            <a:pPr indent="0" lvl="0" marL="0" rtl="0" algn="l">
              <a:lnSpc>
                <a:spcPct val="114000"/>
              </a:lnSpc>
              <a:spcBef>
                <a:spcPts val="0"/>
              </a:spcBef>
              <a:spcAft>
                <a:spcPts val="0"/>
              </a:spcAft>
              <a:buNone/>
            </a:pPr>
            <a:r>
              <a:t/>
            </a:r>
            <a:endParaRPr sz="1000">
              <a:latin typeface="Consolas"/>
              <a:ea typeface="Consolas"/>
              <a:cs typeface="Consolas"/>
              <a:sym typeface="Consolas"/>
            </a:endParaRPr>
          </a:p>
          <a:p>
            <a:pPr indent="0" lvl="0" marL="0" rtl="0" algn="l">
              <a:lnSpc>
                <a:spcPct val="114000"/>
              </a:lnSpc>
              <a:spcBef>
                <a:spcPts val="0"/>
              </a:spcBef>
              <a:spcAft>
                <a:spcPts val="0"/>
              </a:spcAft>
              <a:buNone/>
            </a:pPr>
            <a:r>
              <a:rPr lang="en" sz="1000">
                <a:latin typeface="Consolas"/>
                <a:ea typeface="Consolas"/>
                <a:cs typeface="Consolas"/>
                <a:sym typeface="Consolas"/>
              </a:rPr>
              <a:t>  return reduce(init,</a:t>
            </a:r>
            <a:endParaRPr sz="1000">
              <a:latin typeface="Consolas"/>
              <a:ea typeface="Consolas"/>
              <a:cs typeface="Consolas"/>
              <a:sym typeface="Consolas"/>
            </a:endParaRPr>
          </a:p>
          <a:p>
            <a:pPr indent="0" lvl="0" marL="0" rtl="0" algn="l">
              <a:lnSpc>
                <a:spcPct val="114000"/>
              </a:lnSpc>
              <a:spcBef>
                <a:spcPts val="0"/>
              </a:spcBef>
              <a:spcAft>
                <a:spcPts val="0"/>
              </a:spcAft>
              <a:buNone/>
            </a:pPr>
            <a:r>
              <a:rPr lang="en" sz="1000">
                <a:latin typeface="Consolas"/>
                <a:ea typeface="Consolas"/>
                <a:cs typeface="Consolas"/>
                <a:sym typeface="Consolas"/>
              </a:rPr>
              <a:t>    function(r, x) {</a:t>
            </a:r>
            <a:endParaRPr sz="1000">
              <a:latin typeface="Consolas"/>
              <a:ea typeface="Consolas"/>
              <a:cs typeface="Consolas"/>
              <a:sym typeface="Consolas"/>
            </a:endParaRPr>
          </a:p>
          <a:p>
            <a:pPr indent="0" lvl="0" marL="0" rtl="0" algn="l">
              <a:lnSpc>
                <a:spcPct val="114000"/>
              </a:lnSpc>
              <a:spcBef>
                <a:spcPts val="0"/>
              </a:spcBef>
              <a:spcAft>
                <a:spcPts val="0"/>
              </a:spcAft>
              <a:buNone/>
            </a:pPr>
            <a:r>
              <a:rPr lang="en" sz="1000">
                <a:latin typeface="Consolas"/>
                <a:ea typeface="Consolas"/>
                <a:cs typeface="Consolas"/>
                <a:sym typeface="Consolas"/>
              </a:rPr>
              <a:t>      return { min: Math.min(r.min, x), max: Math.max(r.max, x),</a:t>
            </a:r>
            <a:endParaRPr sz="1000">
              <a:latin typeface="Consolas"/>
              <a:ea typeface="Consolas"/>
              <a:cs typeface="Consolas"/>
              <a:sym typeface="Consolas"/>
            </a:endParaRPr>
          </a:p>
          <a:p>
            <a:pPr indent="0" lvl="0" marL="0" rtl="0" algn="l">
              <a:lnSpc>
                <a:spcPct val="114000"/>
              </a:lnSpc>
              <a:spcBef>
                <a:spcPts val="0"/>
              </a:spcBef>
              <a:spcAft>
                <a:spcPts val="0"/>
              </a:spcAft>
              <a:buNone/>
            </a:pPr>
            <a:r>
              <a:rPr lang="en" sz="1000">
                <a:latin typeface="Consolas"/>
                <a:ea typeface="Consolas"/>
                <a:cs typeface="Consolas"/>
                <a:sym typeface="Consolas"/>
              </a:rPr>
              <a:t>               mean: (r.mean * r.n + x) / (r.n + 1); n: r.n + 1 };</a:t>
            </a:r>
            <a:endParaRPr sz="1000">
              <a:latin typeface="Consolas"/>
              <a:ea typeface="Consolas"/>
              <a:cs typeface="Consolas"/>
              <a:sym typeface="Consolas"/>
            </a:endParaRPr>
          </a:p>
          <a:p>
            <a:pPr indent="0" lvl="0" marL="0" rtl="0" algn="l">
              <a:lnSpc>
                <a:spcPct val="114000"/>
              </a:lnSpc>
              <a:spcBef>
                <a:spcPts val="0"/>
              </a:spcBef>
              <a:spcAft>
                <a:spcPts val="0"/>
              </a:spcAft>
              <a:buNone/>
            </a:pPr>
            <a:r>
              <a:rPr lang="en" sz="1000">
                <a:latin typeface="Consolas"/>
                <a:ea typeface="Consolas"/>
                <a:cs typeface="Consolas"/>
                <a:sym typeface="Consolas"/>
              </a:rPr>
              <a:t>    }, init);</a:t>
            </a:r>
            <a:endParaRPr sz="1000">
              <a:latin typeface="Consolas"/>
              <a:ea typeface="Consolas"/>
              <a:cs typeface="Consolas"/>
              <a:sym typeface="Consolas"/>
            </a:endParaRPr>
          </a:p>
          <a:p>
            <a:pPr indent="0" lvl="0" marL="0" rtl="0" algn="l">
              <a:lnSpc>
                <a:spcPct val="114000"/>
              </a:lnSpc>
              <a:spcBef>
                <a:spcPts val="0"/>
              </a:spcBef>
              <a:spcAft>
                <a:spcPts val="0"/>
              </a:spcAft>
              <a:buNone/>
            </a:pPr>
            <a:r>
              <a:rPr lang="en" sz="1000">
                <a:latin typeface="Consolas"/>
                <a:ea typeface="Consolas"/>
                <a:cs typeface="Consolas"/>
                <a:sym typeface="Consolas"/>
              </a:rPr>
              <a:t>}</a:t>
            </a:r>
            <a:endParaRPr sz="1000"/>
          </a:p>
        </p:txBody>
      </p:sp>
      <p:sp>
        <p:nvSpPr>
          <p:cNvPr id="123" name="Google Shape;123;p21"/>
          <p:cNvSpPr txBox="1"/>
          <p:nvPr>
            <p:ph type="title"/>
          </p:nvPr>
        </p:nvSpPr>
        <p:spPr>
          <a:xfrm>
            <a:off x="311700" y="593367"/>
            <a:ext cx="8520600" cy="76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More </a:t>
            </a:r>
            <a:r>
              <a:rPr lang="en">
                <a:latin typeface="Consolas"/>
                <a:ea typeface="Consolas"/>
                <a:cs typeface="Consolas"/>
                <a:sym typeface="Consolas"/>
              </a:rPr>
              <a:t>reduce</a:t>
            </a:r>
            <a:r>
              <a:rPr lang="en"/>
              <a:t> examples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