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9144000" cy="6858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90"/>
  </p:normalViewPr>
  <p:slideViewPr>
    <p:cSldViewPr snapToGrid="0">
      <p:cViewPr varScale="1">
        <p:scale>
          <a:sx n="99" d="100"/>
          <a:sy n="99" d="100"/>
        </p:scale>
        <p:origin x="1464"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914400" y="3257550"/>
            <a:ext cx="7315200" cy="30861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4bd9c74c9e_0_0: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0" name="Google Shape;120;g4bd9c74c9e_0_0: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4bdb3ce023_1_62: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5" name="Google Shape;125;g4bdb3ce023_1_62: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4bdb3ce023_1_367: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4bdb3ce023_1_36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4bdb3ce023_1_373: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4bdb3ce023_1_373: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4bdb3ce023_1_67: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4bdb3ce023_1_6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4bdb3ce023_1_73: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4bdb3ce023_1_73: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g4bdb3ce023_1_127: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0" name="Google Shape;170;g4bdb3ce023_1_12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4bdb3ce023_1_148: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4bdb3ce023_1_148: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4bdb3ce023_1_154: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4bdb3ce023_1_154: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4bdb3ce023_1_227: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4bdb3ce023_1_22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4bdb3ce023_1_293: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4bdb3ce023_1_293: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4bdb3ce023_1_278: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4bdb3ce023_1_278: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4bdb3ce023_1_286: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4bdb3ce023_1_286: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4bdb3ce023_1_398: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4bdb3ce023_1_398: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4bdb3ce023_1_451: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4bdb3ce023_1_451: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4bdb3ce023_1_461: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2" name="Google Shape;232;g4bdb3ce023_1_461: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4bd9c74c9e_0_15: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4bd9c74c9e_0_15: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4bdb3ce023_1_1: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4bdb3ce023_1_1: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4bdb3ce023_1_13: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4bdb3ce023_1_13: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4bdb3ce023_1_20: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4bdb3ce023_1_20: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4bdb3ce023_1_30: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4bdb3ce023_1_30: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4bdb3ce023_1_40: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4bdb3ce023_1_40: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g4bdb3ce023_1_49:notes"/>
          <p:cNvSpPr>
            <a:spLocks noGrp="1" noRot="1" noChangeAspect="1"/>
          </p:cNvSpPr>
          <p:nvPr>
            <p:ph type="sldImg" idx="2"/>
          </p:nvPr>
        </p:nvSpPr>
        <p:spPr>
          <a:xfrm>
            <a:off x="2857500" y="514350"/>
            <a:ext cx="3429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4" name="Google Shape;114;g4bdb3ce023_1_49: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474833"/>
            <a:ext cx="8520600" cy="26181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4202967"/>
            <a:ext cx="8520600" cy="17343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867800"/>
            <a:ext cx="8520600" cy="11223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536633"/>
            <a:ext cx="3999900" cy="4555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536633"/>
            <a:ext cx="3999900" cy="4555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740800"/>
            <a:ext cx="2808000" cy="1007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852800"/>
            <a:ext cx="2808000" cy="42393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600200"/>
            <a:ext cx="6367800" cy="54543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67"/>
            <a:ext cx="4572000" cy="68580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3737433"/>
            <a:ext cx="4045200" cy="16467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965433"/>
            <a:ext cx="3837000" cy="49269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5640767"/>
            <a:ext cx="5998800" cy="8067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6217622"/>
            <a:ext cx="548700" cy="5247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593367"/>
            <a:ext cx="8520600" cy="7635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6217622"/>
            <a:ext cx="548700" cy="5247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hyperlink" Target="https://repl.it/@JoydeepBiswas/vars"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992767"/>
            <a:ext cx="8520600" cy="27369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COMPSCI 220</a:t>
            </a:r>
            <a:endParaRPr/>
          </a:p>
        </p:txBody>
      </p:sp>
      <p:sp>
        <p:nvSpPr>
          <p:cNvPr id="55" name="Google Shape;55;p13"/>
          <p:cNvSpPr txBox="1">
            <a:spLocks noGrp="1"/>
          </p:cNvSpPr>
          <p:nvPr>
            <p:ph type="subTitle" idx="1"/>
          </p:nvPr>
        </p:nvSpPr>
        <p:spPr>
          <a:xfrm>
            <a:off x="311700" y="3778833"/>
            <a:ext cx="8520600" cy="1056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Programming Methodology</a:t>
            </a:r>
            <a:endParaRPr/>
          </a:p>
          <a:p>
            <a:pPr marL="0" lvl="0" indent="0" algn="ctr" rtl="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pic>
        <p:nvPicPr>
          <p:cNvPr id="122" name="Google Shape;122;p22"/>
          <p:cNvPicPr preferRelativeResize="0"/>
          <p:nvPr/>
        </p:nvPicPr>
        <p:blipFill>
          <a:blip r:embed="rId3">
            <a:alphaModFix/>
          </a:blip>
          <a:stretch>
            <a:fillRect/>
          </a:stretch>
        </p:blipFill>
        <p:spPr>
          <a:xfrm>
            <a:off x="244575" y="800350"/>
            <a:ext cx="8654850" cy="52573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23"/>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Functions are Values</a:t>
            </a:r>
            <a:endParaRPr/>
          </a:p>
        </p:txBody>
      </p:sp>
      <p:sp>
        <p:nvSpPr>
          <p:cNvPr id="128" name="Google Shape;128;p23"/>
          <p:cNvSpPr txBox="1">
            <a:spLocks noGrp="1"/>
          </p:cNvSpPr>
          <p:nvPr>
            <p:ph type="body" idx="1"/>
          </p:nvPr>
        </p:nvSpPr>
        <p:spPr>
          <a:xfrm>
            <a:off x="311700" y="1536633"/>
            <a:ext cx="8520600" cy="4555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“Functions are values” or “functions are first-class” means that functions can be used in the same contexts as other values (e.g., numbers, strings, and objects).</a:t>
            </a:r>
            <a:endParaRPr/>
          </a:p>
          <a:p>
            <a:pPr marL="0" lvl="0" indent="0" algn="l" rtl="0">
              <a:spcBef>
                <a:spcPts val="1600"/>
              </a:spcBef>
              <a:spcAft>
                <a:spcPts val="0"/>
              </a:spcAft>
              <a:buNone/>
            </a:pPr>
            <a:r>
              <a:rPr lang="en"/>
              <a:t>You can:</a:t>
            </a:r>
            <a:endParaRPr/>
          </a:p>
          <a:p>
            <a:pPr marL="457200" lvl="0" indent="-342900" algn="l" rtl="0">
              <a:spcBef>
                <a:spcPts val="1600"/>
              </a:spcBef>
              <a:spcAft>
                <a:spcPts val="0"/>
              </a:spcAft>
              <a:buSzPts val="1800"/>
              <a:buChar char="●"/>
            </a:pPr>
            <a:r>
              <a:rPr lang="en"/>
              <a:t>Use a function as an argument to another function</a:t>
            </a:r>
            <a:endParaRPr/>
          </a:p>
          <a:p>
            <a:pPr marL="457200" lvl="0" indent="-342900" algn="l" rtl="0">
              <a:spcBef>
                <a:spcPts val="0"/>
              </a:spcBef>
              <a:spcAft>
                <a:spcPts val="0"/>
              </a:spcAft>
              <a:buSzPts val="1800"/>
              <a:buChar char="●"/>
            </a:pPr>
            <a:r>
              <a:rPr lang="en"/>
              <a:t>Return a function as the result of a function</a:t>
            </a:r>
            <a:endParaRPr/>
          </a:p>
          <a:p>
            <a:pPr marL="457200" lvl="0" indent="-342900" algn="l" rtl="0">
              <a:spcBef>
                <a:spcPts val="0"/>
              </a:spcBef>
              <a:spcAft>
                <a:spcPts val="0"/>
              </a:spcAft>
              <a:buSzPts val="1800"/>
              <a:buChar char="●"/>
            </a:pPr>
            <a:r>
              <a:rPr lang="en"/>
              <a:t>Functions do not have to be named</a:t>
            </a:r>
            <a:endParaRPr/>
          </a:p>
          <a:p>
            <a:pPr marL="457200" lvl="0" indent="-342900" algn="l" rtl="0">
              <a:spcBef>
                <a:spcPts val="0"/>
              </a:spcBef>
              <a:spcAft>
                <a:spcPts val="0"/>
              </a:spcAft>
              <a:buSzPts val="1800"/>
              <a:buChar char="●"/>
            </a:pPr>
            <a:r>
              <a:rPr lang="en"/>
              <a:t>Functions can be stored in data structures (i.e., functions are data and code).</a:t>
            </a:r>
            <a:endParaRPr/>
          </a:p>
          <a:p>
            <a:pPr marL="0" lvl="0" indent="0" algn="l" rtl="0">
              <a:spcBef>
                <a:spcPts val="1600"/>
              </a:spcBef>
              <a:spcAft>
                <a:spcPts val="0"/>
              </a:spcAft>
              <a:buNone/>
            </a:pPr>
            <a:r>
              <a:rPr lang="en"/>
              <a:t>You can substitute the word function with number, string, or object in the statements above.</a:t>
            </a:r>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4"/>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Function calls vs declarations</a:t>
            </a:r>
            <a:endParaRPr/>
          </a:p>
        </p:txBody>
      </p:sp>
      <p:sp>
        <p:nvSpPr>
          <p:cNvPr id="134" name="Google Shape;134;p24"/>
          <p:cNvSpPr txBox="1">
            <a:spLocks noGrp="1"/>
          </p:cNvSpPr>
          <p:nvPr>
            <p:ph type="subTitle" idx="1"/>
          </p:nvPr>
        </p:nvSpPr>
        <p:spPr>
          <a:xfrm>
            <a:off x="265500" y="3737433"/>
            <a:ext cx="4045200" cy="1646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135" name="Google Shape;135;p24"/>
          <p:cNvSpPr txBox="1">
            <a:spLocks noGrp="1"/>
          </p:cNvSpPr>
          <p:nvPr>
            <p:ph type="body" idx="2"/>
          </p:nvPr>
        </p:nvSpPr>
        <p:spPr>
          <a:xfrm>
            <a:off x="4939500" y="965433"/>
            <a:ext cx="3837000" cy="4926900"/>
          </a:xfrm>
          <a:prstGeom prst="rect">
            <a:avLst/>
          </a:prstGeom>
        </p:spPr>
        <p:txBody>
          <a:bodyPr spcFirstLastPara="1" wrap="square" lIns="91425" tIns="91425" rIns="91425" bIns="91425" anchor="ctr" anchorCtr="0">
            <a:noAutofit/>
          </a:bodyPr>
          <a:lstStyle/>
          <a:p>
            <a:pPr marL="0" lvl="0" indent="0" algn="l" rtl="0">
              <a:spcBef>
                <a:spcPts val="0"/>
              </a:spcBef>
              <a:spcAft>
                <a:spcPts val="1600"/>
              </a:spcAft>
              <a:buNone/>
            </a:pPr>
            <a:r>
              <a:rPr lang="en"/>
              <a:t>The following examples should be straightforward. The only wrinkle is that we are going to return functions and nest functions.</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5"/>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the output of each of these programs?</a:t>
            </a:r>
            <a:endParaRPr/>
          </a:p>
        </p:txBody>
      </p:sp>
      <p:sp>
        <p:nvSpPr>
          <p:cNvPr id="141" name="Google Shape;141;p25"/>
          <p:cNvSpPr txBox="1">
            <a:spLocks noGrp="1"/>
          </p:cNvSpPr>
          <p:nvPr>
            <p:ph type="body" idx="1"/>
          </p:nvPr>
        </p:nvSpPr>
        <p:spPr>
          <a:xfrm>
            <a:off x="311700" y="1536625"/>
            <a:ext cx="2491800" cy="25896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400">
                <a:latin typeface="Consolas"/>
                <a:ea typeface="Consolas"/>
                <a:cs typeface="Consolas"/>
                <a:sym typeface="Consolas"/>
              </a:rPr>
              <a:t>function foo() {</a:t>
            </a:r>
            <a:endParaRPr sz="1400">
              <a:latin typeface="Consolas"/>
              <a:ea typeface="Consolas"/>
              <a:cs typeface="Consolas"/>
              <a:sym typeface="Consolas"/>
            </a:endParaRPr>
          </a:p>
          <a:p>
            <a:pPr marL="0" lvl="0" indent="0" algn="l" rtl="0">
              <a:lnSpc>
                <a:spcPct val="115000"/>
              </a:lnSpc>
              <a:spcBef>
                <a:spcPts val="0"/>
              </a:spcBef>
              <a:spcAft>
                <a:spcPts val="0"/>
              </a:spcAft>
              <a:buClr>
                <a:schemeClr val="dk1"/>
              </a:buClr>
              <a:buSzPts val="1100"/>
              <a:buFont typeface="Arial"/>
              <a:buNone/>
            </a:pPr>
            <a:r>
              <a:rPr lang="en" sz="1400">
                <a:latin typeface="Consolas"/>
                <a:ea typeface="Consolas"/>
                <a:cs typeface="Consolas"/>
                <a:sym typeface="Consolas"/>
              </a:rPr>
              <a:t>  function bar() {</a:t>
            </a:r>
            <a:endParaRPr sz="1400">
              <a:latin typeface="Consolas"/>
              <a:ea typeface="Consolas"/>
              <a:cs typeface="Consolas"/>
              <a:sym typeface="Consolas"/>
            </a:endParaRPr>
          </a:p>
          <a:p>
            <a:pPr marL="0" lvl="0" indent="0" algn="l" rtl="0">
              <a:lnSpc>
                <a:spcPct val="115000"/>
              </a:lnSpc>
              <a:spcBef>
                <a:spcPts val="0"/>
              </a:spcBef>
              <a:spcAft>
                <a:spcPts val="0"/>
              </a:spcAft>
              <a:buClr>
                <a:schemeClr val="dk1"/>
              </a:buClr>
              <a:buSzPts val="1100"/>
              <a:buFont typeface="Arial"/>
              <a:buNone/>
            </a:pPr>
            <a:r>
              <a:rPr lang="en" sz="1400">
                <a:latin typeface="Consolas"/>
                <a:ea typeface="Consolas"/>
                <a:cs typeface="Consolas"/>
                <a:sym typeface="Consolas"/>
              </a:rPr>
              <a:t>    console.log("a");</a:t>
            </a:r>
            <a:endParaRPr sz="1400">
              <a:latin typeface="Consolas"/>
              <a:ea typeface="Consolas"/>
              <a:cs typeface="Consolas"/>
              <a:sym typeface="Consolas"/>
            </a:endParaRPr>
          </a:p>
          <a:p>
            <a:pPr marL="0" lvl="0" indent="0" algn="l" rtl="0">
              <a:lnSpc>
                <a:spcPct val="115000"/>
              </a:lnSpc>
              <a:spcBef>
                <a:spcPts val="0"/>
              </a:spcBef>
              <a:spcAft>
                <a:spcPts val="0"/>
              </a:spcAft>
              <a:buNone/>
            </a:pPr>
            <a:r>
              <a:rPr lang="en" sz="1400">
                <a:latin typeface="Consolas"/>
                <a:ea typeface="Consolas"/>
                <a:cs typeface="Consolas"/>
                <a:sym typeface="Consolas"/>
              </a:rPr>
              <a:t>  };</a:t>
            </a:r>
            <a:endParaRPr sz="1400">
              <a:latin typeface="Consolas"/>
              <a:ea typeface="Consolas"/>
              <a:cs typeface="Consolas"/>
              <a:sym typeface="Consolas"/>
            </a:endParaRPr>
          </a:p>
          <a:p>
            <a:pPr marL="0" lvl="0" indent="0" algn="l" rtl="0">
              <a:lnSpc>
                <a:spcPct val="115000"/>
              </a:lnSpc>
              <a:spcBef>
                <a:spcPts val="0"/>
              </a:spcBef>
              <a:spcAft>
                <a:spcPts val="0"/>
              </a:spcAft>
              <a:buNone/>
            </a:pPr>
            <a:endParaRPr sz="1400">
              <a:latin typeface="Consolas"/>
              <a:ea typeface="Consolas"/>
              <a:cs typeface="Consolas"/>
              <a:sym typeface="Consolas"/>
            </a:endParaRPr>
          </a:p>
          <a:p>
            <a:pPr marL="0" lvl="0" indent="0" algn="l" rtl="0">
              <a:lnSpc>
                <a:spcPct val="115000"/>
              </a:lnSpc>
              <a:spcBef>
                <a:spcPts val="0"/>
              </a:spcBef>
              <a:spcAft>
                <a:spcPts val="0"/>
              </a:spcAft>
              <a:buClr>
                <a:schemeClr val="dk1"/>
              </a:buClr>
              <a:buSzPts val="1100"/>
              <a:buFont typeface="Arial"/>
              <a:buNone/>
            </a:pPr>
            <a:r>
              <a:rPr lang="en" sz="1400">
                <a:latin typeface="Consolas"/>
                <a:ea typeface="Consolas"/>
                <a:cs typeface="Consolas"/>
                <a:sym typeface="Consolas"/>
              </a:rPr>
              <a:t>  return bar;</a:t>
            </a:r>
            <a:endParaRPr sz="1400">
              <a:latin typeface="Consolas"/>
              <a:ea typeface="Consolas"/>
              <a:cs typeface="Consolas"/>
              <a:sym typeface="Consolas"/>
            </a:endParaRPr>
          </a:p>
          <a:p>
            <a:pPr marL="0" lvl="0" indent="0" algn="l" rtl="0">
              <a:lnSpc>
                <a:spcPct val="115000"/>
              </a:lnSpc>
              <a:spcBef>
                <a:spcPts val="0"/>
              </a:spcBef>
              <a:spcAft>
                <a:spcPts val="0"/>
              </a:spcAft>
              <a:buClr>
                <a:schemeClr val="dk1"/>
              </a:buClr>
              <a:buSzPts val="1100"/>
              <a:buFont typeface="Arial"/>
              <a:buNone/>
            </a:pPr>
            <a:r>
              <a:rPr lang="en" sz="1400">
                <a:latin typeface="Consolas"/>
                <a:ea typeface="Consolas"/>
                <a:cs typeface="Consolas"/>
                <a:sym typeface="Consolas"/>
              </a:rPr>
              <a:t>}</a:t>
            </a:r>
            <a:endParaRPr sz="1400">
              <a:latin typeface="Consolas"/>
              <a:ea typeface="Consolas"/>
              <a:cs typeface="Consolas"/>
              <a:sym typeface="Consolas"/>
            </a:endParaRPr>
          </a:p>
          <a:p>
            <a:pPr marL="0" lvl="0" indent="0" algn="l" rtl="0">
              <a:lnSpc>
                <a:spcPct val="115000"/>
              </a:lnSpc>
              <a:spcBef>
                <a:spcPts val="0"/>
              </a:spcBef>
              <a:spcAft>
                <a:spcPts val="0"/>
              </a:spcAft>
              <a:buClr>
                <a:schemeClr val="dk1"/>
              </a:buClr>
              <a:buSzPts val="1100"/>
              <a:buFont typeface="Arial"/>
              <a:buNone/>
            </a:pPr>
            <a:endParaRPr sz="1400">
              <a:latin typeface="Consolas"/>
              <a:ea typeface="Consolas"/>
              <a:cs typeface="Consolas"/>
              <a:sym typeface="Consolas"/>
            </a:endParaRPr>
          </a:p>
          <a:p>
            <a:pPr marL="0" lvl="0" indent="0" algn="l" rtl="0">
              <a:lnSpc>
                <a:spcPct val="115000"/>
              </a:lnSpc>
              <a:spcBef>
                <a:spcPts val="0"/>
              </a:spcBef>
              <a:spcAft>
                <a:spcPts val="0"/>
              </a:spcAft>
              <a:buClr>
                <a:schemeClr val="dk1"/>
              </a:buClr>
              <a:buSzPts val="1100"/>
              <a:buFont typeface="Arial"/>
              <a:buNone/>
            </a:pPr>
            <a:r>
              <a:rPr lang="en" sz="1400">
                <a:latin typeface="Consolas"/>
                <a:ea typeface="Consolas"/>
                <a:cs typeface="Consolas"/>
                <a:sym typeface="Consolas"/>
              </a:rPr>
              <a:t>let f = foo();</a:t>
            </a:r>
            <a:endParaRPr sz="1400">
              <a:latin typeface="Consolas"/>
              <a:ea typeface="Consolas"/>
              <a:cs typeface="Consolas"/>
              <a:sym typeface="Consolas"/>
            </a:endParaRPr>
          </a:p>
          <a:p>
            <a:pPr marL="0" lvl="0" indent="0" algn="l" rtl="0">
              <a:lnSpc>
                <a:spcPct val="115000"/>
              </a:lnSpc>
              <a:spcBef>
                <a:spcPts val="0"/>
              </a:spcBef>
              <a:spcAft>
                <a:spcPts val="0"/>
              </a:spcAft>
              <a:buClr>
                <a:schemeClr val="dk1"/>
              </a:buClr>
              <a:buSzPts val="1100"/>
              <a:buFont typeface="Arial"/>
              <a:buNone/>
            </a:pPr>
            <a:endParaRPr sz="1400">
              <a:latin typeface="Consolas"/>
              <a:ea typeface="Consolas"/>
              <a:cs typeface="Consolas"/>
              <a:sym typeface="Consolas"/>
            </a:endParaRPr>
          </a:p>
          <a:p>
            <a:pPr marL="0" lvl="0" indent="0" algn="l" rtl="0">
              <a:lnSpc>
                <a:spcPct val="115000"/>
              </a:lnSpc>
              <a:spcBef>
                <a:spcPts val="1600"/>
              </a:spcBef>
              <a:spcAft>
                <a:spcPts val="1600"/>
              </a:spcAft>
              <a:buNone/>
            </a:pPr>
            <a:endParaRPr sz="1400"/>
          </a:p>
        </p:txBody>
      </p:sp>
      <p:sp>
        <p:nvSpPr>
          <p:cNvPr id="142" name="Google Shape;142;p25"/>
          <p:cNvSpPr txBox="1">
            <a:spLocks noGrp="1"/>
          </p:cNvSpPr>
          <p:nvPr>
            <p:ph type="body" idx="1"/>
          </p:nvPr>
        </p:nvSpPr>
        <p:spPr>
          <a:xfrm>
            <a:off x="3326100" y="1536625"/>
            <a:ext cx="2491800" cy="2589600"/>
          </a:xfrm>
          <a:prstGeom prst="rect">
            <a:avLst/>
          </a:prstGeom>
          <a:solidFill>
            <a:srgbClr val="F3F3F3"/>
          </a:solidFill>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400">
                <a:latin typeface="Consolas"/>
                <a:ea typeface="Consolas"/>
                <a:cs typeface="Consolas"/>
                <a:sym typeface="Consolas"/>
              </a:rPr>
              <a:t>function foo() {</a:t>
            </a:r>
            <a:endParaRPr sz="1400">
              <a:latin typeface="Consolas"/>
              <a:ea typeface="Consolas"/>
              <a:cs typeface="Consolas"/>
              <a:sym typeface="Consolas"/>
            </a:endParaRPr>
          </a:p>
          <a:p>
            <a:pPr marL="0" lvl="0" indent="0" algn="l" rtl="0">
              <a:lnSpc>
                <a:spcPct val="115000"/>
              </a:lnSpc>
              <a:spcBef>
                <a:spcPts val="0"/>
              </a:spcBef>
              <a:spcAft>
                <a:spcPts val="0"/>
              </a:spcAft>
              <a:buClr>
                <a:schemeClr val="dk1"/>
              </a:buClr>
              <a:buSzPts val="1100"/>
              <a:buFont typeface="Arial"/>
              <a:buNone/>
            </a:pPr>
            <a:r>
              <a:rPr lang="en" sz="1400">
                <a:latin typeface="Consolas"/>
                <a:ea typeface="Consolas"/>
                <a:cs typeface="Consolas"/>
                <a:sym typeface="Consolas"/>
              </a:rPr>
              <a:t>  function bar() {</a:t>
            </a:r>
            <a:endParaRPr sz="1400">
              <a:latin typeface="Consolas"/>
              <a:ea typeface="Consolas"/>
              <a:cs typeface="Consolas"/>
              <a:sym typeface="Consolas"/>
            </a:endParaRPr>
          </a:p>
          <a:p>
            <a:pPr marL="0" lvl="0" indent="0" algn="l" rtl="0">
              <a:lnSpc>
                <a:spcPct val="115000"/>
              </a:lnSpc>
              <a:spcBef>
                <a:spcPts val="0"/>
              </a:spcBef>
              <a:spcAft>
                <a:spcPts val="0"/>
              </a:spcAft>
              <a:buClr>
                <a:schemeClr val="dk1"/>
              </a:buClr>
              <a:buSzPts val="1100"/>
              <a:buFont typeface="Arial"/>
              <a:buNone/>
            </a:pPr>
            <a:r>
              <a:rPr lang="en" sz="1400">
                <a:latin typeface="Consolas"/>
                <a:ea typeface="Consolas"/>
                <a:cs typeface="Consolas"/>
                <a:sym typeface="Consolas"/>
              </a:rPr>
              <a:t>    console.log("a");</a:t>
            </a:r>
            <a:endParaRPr sz="1400">
              <a:latin typeface="Consolas"/>
              <a:ea typeface="Consolas"/>
              <a:cs typeface="Consolas"/>
              <a:sym typeface="Consolas"/>
            </a:endParaRPr>
          </a:p>
          <a:p>
            <a:pPr marL="0" lvl="0" indent="0" algn="l" rtl="0">
              <a:lnSpc>
                <a:spcPct val="115000"/>
              </a:lnSpc>
              <a:spcBef>
                <a:spcPts val="0"/>
              </a:spcBef>
              <a:spcAft>
                <a:spcPts val="0"/>
              </a:spcAft>
              <a:buNone/>
            </a:pPr>
            <a:r>
              <a:rPr lang="en" sz="1400">
                <a:latin typeface="Consolas"/>
                <a:ea typeface="Consolas"/>
                <a:cs typeface="Consolas"/>
                <a:sym typeface="Consolas"/>
              </a:rPr>
              <a:t>  };</a:t>
            </a:r>
            <a:endParaRPr sz="1400">
              <a:latin typeface="Consolas"/>
              <a:ea typeface="Consolas"/>
              <a:cs typeface="Consolas"/>
              <a:sym typeface="Consolas"/>
            </a:endParaRPr>
          </a:p>
          <a:p>
            <a:pPr marL="0" lvl="0" indent="0" algn="l" rtl="0">
              <a:lnSpc>
                <a:spcPct val="115000"/>
              </a:lnSpc>
              <a:spcBef>
                <a:spcPts val="0"/>
              </a:spcBef>
              <a:spcAft>
                <a:spcPts val="0"/>
              </a:spcAft>
              <a:buNone/>
            </a:pPr>
            <a:r>
              <a:rPr lang="en" sz="1400" b="1">
                <a:latin typeface="Consolas"/>
                <a:ea typeface="Consolas"/>
                <a:cs typeface="Consolas"/>
                <a:sym typeface="Consolas"/>
              </a:rPr>
              <a:t>  bar();</a:t>
            </a:r>
            <a:endParaRPr sz="1400" b="1">
              <a:latin typeface="Consolas"/>
              <a:ea typeface="Consolas"/>
              <a:cs typeface="Consolas"/>
              <a:sym typeface="Consolas"/>
            </a:endParaRPr>
          </a:p>
          <a:p>
            <a:pPr marL="0" lvl="0" indent="0" algn="l" rtl="0">
              <a:lnSpc>
                <a:spcPct val="115000"/>
              </a:lnSpc>
              <a:spcBef>
                <a:spcPts val="0"/>
              </a:spcBef>
              <a:spcAft>
                <a:spcPts val="0"/>
              </a:spcAft>
              <a:buClr>
                <a:schemeClr val="dk1"/>
              </a:buClr>
              <a:buSzPts val="1100"/>
              <a:buFont typeface="Arial"/>
              <a:buNone/>
            </a:pPr>
            <a:r>
              <a:rPr lang="en" sz="1400">
                <a:latin typeface="Consolas"/>
                <a:ea typeface="Consolas"/>
                <a:cs typeface="Consolas"/>
                <a:sym typeface="Consolas"/>
              </a:rPr>
              <a:t>  return bar;</a:t>
            </a:r>
            <a:endParaRPr sz="1400">
              <a:latin typeface="Consolas"/>
              <a:ea typeface="Consolas"/>
              <a:cs typeface="Consolas"/>
              <a:sym typeface="Consolas"/>
            </a:endParaRPr>
          </a:p>
          <a:p>
            <a:pPr marL="0" lvl="0" indent="0" algn="l" rtl="0">
              <a:lnSpc>
                <a:spcPct val="115000"/>
              </a:lnSpc>
              <a:spcBef>
                <a:spcPts val="0"/>
              </a:spcBef>
              <a:spcAft>
                <a:spcPts val="0"/>
              </a:spcAft>
              <a:buClr>
                <a:schemeClr val="dk1"/>
              </a:buClr>
              <a:buSzPts val="1100"/>
              <a:buFont typeface="Arial"/>
              <a:buNone/>
            </a:pPr>
            <a:r>
              <a:rPr lang="en" sz="1400">
                <a:latin typeface="Consolas"/>
                <a:ea typeface="Consolas"/>
                <a:cs typeface="Consolas"/>
                <a:sym typeface="Consolas"/>
              </a:rPr>
              <a:t>}</a:t>
            </a:r>
            <a:endParaRPr sz="1400">
              <a:latin typeface="Consolas"/>
              <a:ea typeface="Consolas"/>
              <a:cs typeface="Consolas"/>
              <a:sym typeface="Consolas"/>
            </a:endParaRPr>
          </a:p>
          <a:p>
            <a:pPr marL="0" lvl="0" indent="0" algn="l" rtl="0">
              <a:lnSpc>
                <a:spcPct val="115000"/>
              </a:lnSpc>
              <a:spcBef>
                <a:spcPts val="0"/>
              </a:spcBef>
              <a:spcAft>
                <a:spcPts val="0"/>
              </a:spcAft>
              <a:buClr>
                <a:schemeClr val="dk1"/>
              </a:buClr>
              <a:buSzPts val="1100"/>
              <a:buFont typeface="Arial"/>
              <a:buNone/>
            </a:pPr>
            <a:endParaRPr sz="1400">
              <a:latin typeface="Consolas"/>
              <a:ea typeface="Consolas"/>
              <a:cs typeface="Consolas"/>
              <a:sym typeface="Consolas"/>
            </a:endParaRPr>
          </a:p>
          <a:p>
            <a:pPr marL="0" lvl="0" indent="0" algn="l" rtl="0">
              <a:lnSpc>
                <a:spcPct val="115000"/>
              </a:lnSpc>
              <a:spcBef>
                <a:spcPts val="0"/>
              </a:spcBef>
              <a:spcAft>
                <a:spcPts val="0"/>
              </a:spcAft>
              <a:buClr>
                <a:schemeClr val="dk1"/>
              </a:buClr>
              <a:buSzPts val="1100"/>
              <a:buFont typeface="Arial"/>
              <a:buNone/>
            </a:pPr>
            <a:r>
              <a:rPr lang="en" sz="1400">
                <a:latin typeface="Consolas"/>
                <a:ea typeface="Consolas"/>
                <a:cs typeface="Consolas"/>
                <a:sym typeface="Consolas"/>
              </a:rPr>
              <a:t>let f = foo();</a:t>
            </a:r>
            <a:endParaRPr sz="1400">
              <a:latin typeface="Consolas"/>
              <a:ea typeface="Consolas"/>
              <a:cs typeface="Consolas"/>
              <a:sym typeface="Consolas"/>
            </a:endParaRPr>
          </a:p>
          <a:p>
            <a:pPr marL="0" lvl="0" indent="0" algn="l" rtl="0">
              <a:lnSpc>
                <a:spcPct val="115000"/>
              </a:lnSpc>
              <a:spcBef>
                <a:spcPts val="0"/>
              </a:spcBef>
              <a:spcAft>
                <a:spcPts val="0"/>
              </a:spcAft>
              <a:buClr>
                <a:schemeClr val="dk1"/>
              </a:buClr>
              <a:buSzPts val="1100"/>
              <a:buFont typeface="Arial"/>
              <a:buNone/>
            </a:pPr>
            <a:endParaRPr sz="1400">
              <a:latin typeface="Consolas"/>
              <a:ea typeface="Consolas"/>
              <a:cs typeface="Consolas"/>
              <a:sym typeface="Consolas"/>
            </a:endParaRPr>
          </a:p>
          <a:p>
            <a:pPr marL="0" lvl="0" indent="0" algn="l" rtl="0">
              <a:lnSpc>
                <a:spcPct val="115000"/>
              </a:lnSpc>
              <a:spcBef>
                <a:spcPts val="1600"/>
              </a:spcBef>
              <a:spcAft>
                <a:spcPts val="1600"/>
              </a:spcAft>
              <a:buNone/>
            </a:pPr>
            <a:endParaRPr sz="1400"/>
          </a:p>
        </p:txBody>
      </p:sp>
      <p:sp>
        <p:nvSpPr>
          <p:cNvPr id="143" name="Google Shape;143;p25"/>
          <p:cNvSpPr txBox="1">
            <a:spLocks noGrp="1"/>
          </p:cNvSpPr>
          <p:nvPr>
            <p:ph type="body" idx="1"/>
          </p:nvPr>
        </p:nvSpPr>
        <p:spPr>
          <a:xfrm>
            <a:off x="6340500" y="1536625"/>
            <a:ext cx="2491800" cy="2589600"/>
          </a:xfrm>
          <a:prstGeom prst="rect">
            <a:avLst/>
          </a:prstGeom>
          <a:solidFill>
            <a:srgbClr val="D9D9D9"/>
          </a:solidFill>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400">
                <a:latin typeface="Consolas"/>
                <a:ea typeface="Consolas"/>
                <a:cs typeface="Consolas"/>
                <a:sym typeface="Consolas"/>
              </a:rPr>
              <a:t>function foo() {</a:t>
            </a:r>
            <a:endParaRPr sz="1400">
              <a:latin typeface="Consolas"/>
              <a:ea typeface="Consolas"/>
              <a:cs typeface="Consolas"/>
              <a:sym typeface="Consolas"/>
            </a:endParaRPr>
          </a:p>
          <a:p>
            <a:pPr marL="0" lvl="0" indent="0" algn="l" rtl="0">
              <a:lnSpc>
                <a:spcPct val="115000"/>
              </a:lnSpc>
              <a:spcBef>
                <a:spcPts val="0"/>
              </a:spcBef>
              <a:spcAft>
                <a:spcPts val="0"/>
              </a:spcAft>
              <a:buClr>
                <a:schemeClr val="dk1"/>
              </a:buClr>
              <a:buSzPts val="1100"/>
              <a:buFont typeface="Arial"/>
              <a:buNone/>
            </a:pPr>
            <a:r>
              <a:rPr lang="en" sz="1400">
                <a:latin typeface="Consolas"/>
                <a:ea typeface="Consolas"/>
                <a:cs typeface="Consolas"/>
                <a:sym typeface="Consolas"/>
              </a:rPr>
              <a:t>  function bar() {</a:t>
            </a:r>
            <a:endParaRPr sz="1400">
              <a:latin typeface="Consolas"/>
              <a:ea typeface="Consolas"/>
              <a:cs typeface="Consolas"/>
              <a:sym typeface="Consolas"/>
            </a:endParaRPr>
          </a:p>
          <a:p>
            <a:pPr marL="0" lvl="0" indent="0" algn="l" rtl="0">
              <a:lnSpc>
                <a:spcPct val="115000"/>
              </a:lnSpc>
              <a:spcBef>
                <a:spcPts val="0"/>
              </a:spcBef>
              <a:spcAft>
                <a:spcPts val="0"/>
              </a:spcAft>
              <a:buClr>
                <a:schemeClr val="dk1"/>
              </a:buClr>
              <a:buSzPts val="1100"/>
              <a:buFont typeface="Arial"/>
              <a:buNone/>
            </a:pPr>
            <a:r>
              <a:rPr lang="en" sz="1400">
                <a:latin typeface="Consolas"/>
                <a:ea typeface="Consolas"/>
                <a:cs typeface="Consolas"/>
                <a:sym typeface="Consolas"/>
              </a:rPr>
              <a:t>    console.log("a");</a:t>
            </a:r>
            <a:endParaRPr sz="1400">
              <a:latin typeface="Consolas"/>
              <a:ea typeface="Consolas"/>
              <a:cs typeface="Consolas"/>
              <a:sym typeface="Consolas"/>
            </a:endParaRPr>
          </a:p>
          <a:p>
            <a:pPr marL="0" lvl="0" indent="0" algn="l" rtl="0">
              <a:lnSpc>
                <a:spcPct val="115000"/>
              </a:lnSpc>
              <a:spcBef>
                <a:spcPts val="0"/>
              </a:spcBef>
              <a:spcAft>
                <a:spcPts val="0"/>
              </a:spcAft>
              <a:buNone/>
            </a:pPr>
            <a:r>
              <a:rPr lang="en" sz="1400">
                <a:latin typeface="Consolas"/>
                <a:ea typeface="Consolas"/>
                <a:cs typeface="Consolas"/>
                <a:sym typeface="Consolas"/>
              </a:rPr>
              <a:t>  };</a:t>
            </a:r>
            <a:endParaRPr sz="1400">
              <a:latin typeface="Consolas"/>
              <a:ea typeface="Consolas"/>
              <a:cs typeface="Consolas"/>
              <a:sym typeface="Consolas"/>
            </a:endParaRPr>
          </a:p>
          <a:p>
            <a:pPr marL="0" lvl="0" indent="0" algn="l" rtl="0">
              <a:lnSpc>
                <a:spcPct val="115000"/>
              </a:lnSpc>
              <a:spcBef>
                <a:spcPts val="0"/>
              </a:spcBef>
              <a:spcAft>
                <a:spcPts val="0"/>
              </a:spcAft>
              <a:buNone/>
            </a:pPr>
            <a:endParaRPr sz="1400">
              <a:latin typeface="Consolas"/>
              <a:ea typeface="Consolas"/>
              <a:cs typeface="Consolas"/>
              <a:sym typeface="Consolas"/>
            </a:endParaRPr>
          </a:p>
          <a:p>
            <a:pPr marL="0" lvl="0" indent="0" algn="l" rtl="0">
              <a:lnSpc>
                <a:spcPct val="115000"/>
              </a:lnSpc>
              <a:spcBef>
                <a:spcPts val="0"/>
              </a:spcBef>
              <a:spcAft>
                <a:spcPts val="0"/>
              </a:spcAft>
              <a:buClr>
                <a:schemeClr val="dk1"/>
              </a:buClr>
              <a:buSzPts val="1100"/>
              <a:buFont typeface="Arial"/>
              <a:buNone/>
            </a:pPr>
            <a:r>
              <a:rPr lang="en" sz="1400">
                <a:latin typeface="Consolas"/>
                <a:ea typeface="Consolas"/>
                <a:cs typeface="Consolas"/>
                <a:sym typeface="Consolas"/>
              </a:rPr>
              <a:t>  return bar;</a:t>
            </a:r>
            <a:endParaRPr sz="1400">
              <a:latin typeface="Consolas"/>
              <a:ea typeface="Consolas"/>
              <a:cs typeface="Consolas"/>
              <a:sym typeface="Consolas"/>
            </a:endParaRPr>
          </a:p>
          <a:p>
            <a:pPr marL="0" lvl="0" indent="0" algn="l" rtl="0">
              <a:lnSpc>
                <a:spcPct val="115000"/>
              </a:lnSpc>
              <a:spcBef>
                <a:spcPts val="0"/>
              </a:spcBef>
              <a:spcAft>
                <a:spcPts val="0"/>
              </a:spcAft>
              <a:buClr>
                <a:schemeClr val="dk1"/>
              </a:buClr>
              <a:buSzPts val="1100"/>
              <a:buFont typeface="Arial"/>
              <a:buNone/>
            </a:pPr>
            <a:r>
              <a:rPr lang="en" sz="1400">
                <a:latin typeface="Consolas"/>
                <a:ea typeface="Consolas"/>
                <a:cs typeface="Consolas"/>
                <a:sym typeface="Consolas"/>
              </a:rPr>
              <a:t>}</a:t>
            </a:r>
            <a:endParaRPr sz="1400">
              <a:latin typeface="Consolas"/>
              <a:ea typeface="Consolas"/>
              <a:cs typeface="Consolas"/>
              <a:sym typeface="Consolas"/>
            </a:endParaRPr>
          </a:p>
          <a:p>
            <a:pPr marL="0" lvl="0" indent="0" algn="l" rtl="0">
              <a:lnSpc>
                <a:spcPct val="115000"/>
              </a:lnSpc>
              <a:spcBef>
                <a:spcPts val="0"/>
              </a:spcBef>
              <a:spcAft>
                <a:spcPts val="0"/>
              </a:spcAft>
              <a:buClr>
                <a:schemeClr val="dk1"/>
              </a:buClr>
              <a:buSzPts val="1100"/>
              <a:buFont typeface="Arial"/>
              <a:buNone/>
            </a:pPr>
            <a:endParaRPr sz="1400">
              <a:latin typeface="Consolas"/>
              <a:ea typeface="Consolas"/>
              <a:cs typeface="Consolas"/>
              <a:sym typeface="Consolas"/>
            </a:endParaRPr>
          </a:p>
          <a:p>
            <a:pPr marL="0" lvl="0" indent="0" algn="l" rtl="0">
              <a:lnSpc>
                <a:spcPct val="115000"/>
              </a:lnSpc>
              <a:spcBef>
                <a:spcPts val="0"/>
              </a:spcBef>
              <a:spcAft>
                <a:spcPts val="0"/>
              </a:spcAft>
              <a:buClr>
                <a:schemeClr val="dk1"/>
              </a:buClr>
              <a:buSzPts val="1100"/>
              <a:buFont typeface="Arial"/>
              <a:buNone/>
            </a:pPr>
            <a:r>
              <a:rPr lang="en" sz="1400">
                <a:latin typeface="Consolas"/>
                <a:ea typeface="Consolas"/>
                <a:cs typeface="Consolas"/>
                <a:sym typeface="Consolas"/>
              </a:rPr>
              <a:t>let f = foo();</a:t>
            </a:r>
            <a:endParaRPr sz="1400">
              <a:latin typeface="Consolas"/>
              <a:ea typeface="Consolas"/>
              <a:cs typeface="Consolas"/>
              <a:sym typeface="Consolas"/>
            </a:endParaRPr>
          </a:p>
          <a:p>
            <a:pPr marL="0" lvl="0" indent="0" algn="l" rtl="0">
              <a:lnSpc>
                <a:spcPct val="115000"/>
              </a:lnSpc>
              <a:spcBef>
                <a:spcPts val="0"/>
              </a:spcBef>
              <a:spcAft>
                <a:spcPts val="0"/>
              </a:spcAft>
              <a:buClr>
                <a:schemeClr val="dk1"/>
              </a:buClr>
              <a:buSzPts val="1100"/>
              <a:buFont typeface="Arial"/>
              <a:buNone/>
            </a:pPr>
            <a:r>
              <a:rPr lang="en" sz="1400" b="1">
                <a:latin typeface="Consolas"/>
                <a:ea typeface="Consolas"/>
                <a:cs typeface="Consolas"/>
                <a:sym typeface="Consolas"/>
              </a:rPr>
              <a:t>f();</a:t>
            </a:r>
            <a:endParaRPr sz="1400" b="1">
              <a:latin typeface="Consolas"/>
              <a:ea typeface="Consolas"/>
              <a:cs typeface="Consolas"/>
              <a:sym typeface="Consolas"/>
            </a:endParaRPr>
          </a:p>
          <a:p>
            <a:pPr marL="0" lvl="0" indent="0" algn="l" rtl="0">
              <a:lnSpc>
                <a:spcPct val="115000"/>
              </a:lnSpc>
              <a:spcBef>
                <a:spcPts val="0"/>
              </a:spcBef>
              <a:spcAft>
                <a:spcPts val="0"/>
              </a:spcAft>
              <a:buClr>
                <a:schemeClr val="dk1"/>
              </a:buClr>
              <a:buSzPts val="1100"/>
              <a:buFont typeface="Arial"/>
              <a:buNone/>
            </a:pPr>
            <a:endParaRPr sz="1400">
              <a:latin typeface="Consolas"/>
              <a:ea typeface="Consolas"/>
              <a:cs typeface="Consolas"/>
              <a:sym typeface="Consolas"/>
            </a:endParaRPr>
          </a:p>
          <a:p>
            <a:pPr marL="0" lvl="0" indent="0" algn="l" rtl="0">
              <a:lnSpc>
                <a:spcPct val="115000"/>
              </a:lnSpc>
              <a:spcBef>
                <a:spcPts val="1600"/>
              </a:spcBef>
              <a:spcAft>
                <a:spcPts val="1600"/>
              </a:spcAft>
              <a:buNone/>
            </a:pPr>
            <a:endParaRPr sz="1400"/>
          </a:p>
        </p:txBody>
      </p:sp>
      <p:grpSp>
        <p:nvGrpSpPr>
          <p:cNvPr id="144" name="Google Shape;144;p25"/>
          <p:cNvGrpSpPr/>
          <p:nvPr/>
        </p:nvGrpSpPr>
        <p:grpSpPr>
          <a:xfrm>
            <a:off x="1552800" y="2170975"/>
            <a:ext cx="4931400" cy="4255550"/>
            <a:chOff x="1552800" y="2170975"/>
            <a:chExt cx="4931400" cy="4255550"/>
          </a:xfrm>
        </p:grpSpPr>
        <p:sp>
          <p:nvSpPr>
            <p:cNvPr id="145" name="Google Shape;145;p25"/>
            <p:cNvSpPr txBox="1"/>
            <p:nvPr/>
          </p:nvSpPr>
          <p:spPr>
            <a:xfrm>
              <a:off x="2559300" y="5083850"/>
              <a:ext cx="2271600" cy="566400"/>
            </a:xfrm>
            <a:prstGeom prst="rect">
              <a:avLst/>
            </a:prstGeom>
            <a:solidFill>
              <a:srgbClr val="FFFF00"/>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We return bar. We</a:t>
              </a:r>
              <a:r>
                <a:rPr lang="en" b="1"/>
                <a:t> do not</a:t>
              </a:r>
              <a:r>
                <a:rPr lang="en"/>
                <a:t> apply bar.</a:t>
              </a:r>
              <a:endParaRPr/>
            </a:p>
          </p:txBody>
        </p:sp>
        <p:sp>
          <p:nvSpPr>
            <p:cNvPr id="146" name="Google Shape;146;p25"/>
            <p:cNvSpPr txBox="1"/>
            <p:nvPr/>
          </p:nvSpPr>
          <p:spPr>
            <a:xfrm>
              <a:off x="2472900" y="4471375"/>
              <a:ext cx="2358000" cy="402600"/>
            </a:xfrm>
            <a:prstGeom prst="rect">
              <a:avLst/>
            </a:prstGeom>
            <a:solidFill>
              <a:srgbClr val="FFFF00"/>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We define the function bar.</a:t>
              </a:r>
              <a:endParaRPr/>
            </a:p>
          </p:txBody>
        </p:sp>
        <p:cxnSp>
          <p:nvCxnSpPr>
            <p:cNvPr id="147" name="Google Shape;147;p25"/>
            <p:cNvCxnSpPr>
              <a:stCxn id="146" idx="1"/>
            </p:cNvCxnSpPr>
            <p:nvPr/>
          </p:nvCxnSpPr>
          <p:spPr>
            <a:xfrm rot="10800000">
              <a:off x="1969800" y="2170975"/>
              <a:ext cx="503100" cy="2501700"/>
            </a:xfrm>
            <a:prstGeom prst="straightConnector1">
              <a:avLst/>
            </a:prstGeom>
            <a:noFill/>
            <a:ln w="28575" cap="flat" cmpd="sng">
              <a:solidFill>
                <a:schemeClr val="dk2"/>
              </a:solidFill>
              <a:prstDash val="solid"/>
              <a:round/>
              <a:headEnd type="none" w="med" len="med"/>
              <a:tailEnd type="triangle" w="med" len="med"/>
            </a:ln>
          </p:spPr>
        </p:cxnSp>
        <p:cxnSp>
          <p:nvCxnSpPr>
            <p:cNvPr id="148" name="Google Shape;148;p25"/>
            <p:cNvCxnSpPr>
              <a:stCxn id="145" idx="1"/>
            </p:cNvCxnSpPr>
            <p:nvPr/>
          </p:nvCxnSpPr>
          <p:spPr>
            <a:xfrm rot="10800000">
              <a:off x="1552800" y="3062450"/>
              <a:ext cx="1006500" cy="2304600"/>
            </a:xfrm>
            <a:prstGeom prst="straightConnector1">
              <a:avLst/>
            </a:prstGeom>
            <a:noFill/>
            <a:ln w="28575" cap="flat" cmpd="sng">
              <a:solidFill>
                <a:schemeClr val="dk2"/>
              </a:solidFill>
              <a:prstDash val="solid"/>
              <a:round/>
              <a:headEnd type="none" w="med" len="med"/>
              <a:tailEnd type="triangle" w="med" len="med"/>
            </a:ln>
          </p:spPr>
        </p:cxnSp>
        <p:sp>
          <p:nvSpPr>
            <p:cNvPr id="149" name="Google Shape;149;p25"/>
            <p:cNvSpPr txBox="1"/>
            <p:nvPr/>
          </p:nvSpPr>
          <p:spPr>
            <a:xfrm>
              <a:off x="2516100" y="5860125"/>
              <a:ext cx="2271600" cy="566400"/>
            </a:xfrm>
            <a:prstGeom prst="rect">
              <a:avLst/>
            </a:prstGeom>
            <a:solidFill>
              <a:srgbClr val="FFFF00"/>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We actually apply bar.</a:t>
              </a:r>
              <a:endParaRPr/>
            </a:p>
          </p:txBody>
        </p:sp>
        <p:cxnSp>
          <p:nvCxnSpPr>
            <p:cNvPr id="150" name="Google Shape;150;p25"/>
            <p:cNvCxnSpPr>
              <a:stCxn id="149" idx="3"/>
            </p:cNvCxnSpPr>
            <p:nvPr/>
          </p:nvCxnSpPr>
          <p:spPr>
            <a:xfrm rot="10800000" flipH="1">
              <a:off x="4787700" y="4011225"/>
              <a:ext cx="1696500" cy="2132100"/>
            </a:xfrm>
            <a:prstGeom prst="straightConnector1">
              <a:avLst/>
            </a:prstGeom>
            <a:noFill/>
            <a:ln w="28575" cap="flat" cmpd="sng">
              <a:solidFill>
                <a:schemeClr val="dk2"/>
              </a:solidFill>
              <a:prstDash val="solid"/>
              <a:round/>
              <a:headEnd type="none" w="med" len="med"/>
              <a:tailEnd type="triangle" w="med" len="med"/>
            </a:ln>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6"/>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Scope and Closures</a:t>
            </a:r>
            <a:endParaRPr/>
          </a:p>
        </p:txBody>
      </p:sp>
      <p:sp>
        <p:nvSpPr>
          <p:cNvPr id="156" name="Google Shape;156;p26"/>
          <p:cNvSpPr txBox="1">
            <a:spLocks noGrp="1"/>
          </p:cNvSpPr>
          <p:nvPr>
            <p:ph type="subTitle" idx="1"/>
          </p:nvPr>
        </p:nvSpPr>
        <p:spPr>
          <a:xfrm>
            <a:off x="265500" y="3737433"/>
            <a:ext cx="4045200" cy="1646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a:p>
        </p:txBody>
      </p:sp>
      <p:sp>
        <p:nvSpPr>
          <p:cNvPr id="157" name="Google Shape;157;p26"/>
          <p:cNvSpPr txBox="1">
            <a:spLocks noGrp="1"/>
          </p:cNvSpPr>
          <p:nvPr>
            <p:ph type="body" idx="2"/>
          </p:nvPr>
        </p:nvSpPr>
        <p:spPr>
          <a:xfrm>
            <a:off x="4939500" y="965433"/>
            <a:ext cx="3837000" cy="4926900"/>
          </a:xfrm>
          <a:prstGeom prst="rect">
            <a:avLst/>
          </a:prstGeom>
        </p:spPr>
        <p:txBody>
          <a:bodyPr spcFirstLastPara="1" wrap="square" lIns="91425" tIns="91425" rIns="91425" bIns="91425" anchor="ctr" anchorCtr="0">
            <a:noAutofit/>
          </a:bodyPr>
          <a:lstStyle/>
          <a:p>
            <a:pPr marL="0" lvl="0" indent="0" algn="l" rtl="0">
              <a:spcBef>
                <a:spcPts val="0"/>
              </a:spcBef>
              <a:spcAft>
                <a:spcPts val="160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7"/>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the output of the following programs?</a:t>
            </a:r>
            <a:endParaRPr/>
          </a:p>
        </p:txBody>
      </p:sp>
      <p:sp>
        <p:nvSpPr>
          <p:cNvPr id="163" name="Google Shape;163;p27"/>
          <p:cNvSpPr txBox="1">
            <a:spLocks noGrp="1"/>
          </p:cNvSpPr>
          <p:nvPr>
            <p:ph type="body" idx="1"/>
          </p:nvPr>
        </p:nvSpPr>
        <p:spPr>
          <a:xfrm>
            <a:off x="311700" y="1536625"/>
            <a:ext cx="2894400" cy="2906100"/>
          </a:xfrm>
          <a:prstGeom prst="rect">
            <a:avLst/>
          </a:prstGeom>
          <a:solidFill>
            <a:srgbClr val="D9D9D9"/>
          </a:solidFill>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400">
                <a:latin typeface="Consolas"/>
                <a:ea typeface="Consolas"/>
                <a:cs typeface="Consolas"/>
                <a:sym typeface="Consolas"/>
              </a:rPr>
              <a:t>let i = 0;</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console.log(i);</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  let i = 1;</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  console.log(i);</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console.log(i);</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function foo() {</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  let i = 2;</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  console.log(i);</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foo();</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console.log(i);</a:t>
            </a:r>
            <a:endParaRPr sz="1400"/>
          </a:p>
          <a:p>
            <a:pPr marL="0" lvl="0" indent="0" algn="l" rtl="0">
              <a:spcBef>
                <a:spcPts val="0"/>
              </a:spcBef>
              <a:spcAft>
                <a:spcPts val="1600"/>
              </a:spcAft>
              <a:buNone/>
            </a:pPr>
            <a:endParaRPr sz="1400"/>
          </a:p>
        </p:txBody>
      </p:sp>
      <p:sp>
        <p:nvSpPr>
          <p:cNvPr id="164" name="Google Shape;164;p27"/>
          <p:cNvSpPr txBox="1"/>
          <p:nvPr/>
        </p:nvSpPr>
        <p:spPr>
          <a:xfrm>
            <a:off x="4578900" y="4565100"/>
            <a:ext cx="2894400" cy="1272000"/>
          </a:xfrm>
          <a:prstGeom prst="rect">
            <a:avLst/>
          </a:prstGeom>
          <a:solidFill>
            <a:srgbClr val="FFFF00"/>
          </a:solidFill>
          <a:ln>
            <a:noFill/>
          </a:ln>
        </p:spPr>
        <p:txBody>
          <a:bodyPr spcFirstLastPara="1" wrap="square" lIns="91425" tIns="91425" rIns="91425" bIns="91425" anchor="t" anchorCtr="0">
            <a:noAutofit/>
          </a:bodyPr>
          <a:lstStyle/>
          <a:p>
            <a:pPr marL="457200" lvl="0" indent="-317500" algn="l" rtl="0">
              <a:spcBef>
                <a:spcPts val="0"/>
              </a:spcBef>
              <a:spcAft>
                <a:spcPts val="0"/>
              </a:spcAft>
              <a:buClr>
                <a:schemeClr val="dk1"/>
              </a:buClr>
              <a:buSzPts val="1400"/>
              <a:buAutoNum type="arabicPeriod"/>
            </a:pPr>
            <a:r>
              <a:rPr lang="en">
                <a:solidFill>
                  <a:schemeClr val="dk1"/>
                </a:solidFill>
              </a:rPr>
              <a:t>No new variable declaration</a:t>
            </a:r>
            <a:endParaRPr>
              <a:solidFill>
                <a:schemeClr val="dk1"/>
              </a:solidFill>
            </a:endParaRPr>
          </a:p>
          <a:p>
            <a:pPr marL="457200" lvl="0" indent="-317500" algn="l" rtl="0">
              <a:spcBef>
                <a:spcPts val="0"/>
              </a:spcBef>
              <a:spcAft>
                <a:spcPts val="0"/>
              </a:spcAft>
              <a:buClr>
                <a:schemeClr val="dk1"/>
              </a:buClr>
              <a:buSzPts val="1400"/>
              <a:buAutoNum type="arabicPeriod"/>
            </a:pPr>
            <a:r>
              <a:rPr lang="en">
                <a:solidFill>
                  <a:schemeClr val="dk1"/>
                </a:solidFill>
              </a:rPr>
              <a:t>Hence refers to variable declared in surrounding block.</a:t>
            </a:r>
            <a:endParaRPr/>
          </a:p>
        </p:txBody>
      </p:sp>
      <p:sp>
        <p:nvSpPr>
          <p:cNvPr id="165" name="Google Shape;165;p27"/>
          <p:cNvSpPr txBox="1">
            <a:spLocks noGrp="1"/>
          </p:cNvSpPr>
          <p:nvPr>
            <p:ph type="body" idx="1"/>
          </p:nvPr>
        </p:nvSpPr>
        <p:spPr>
          <a:xfrm>
            <a:off x="4578900" y="1536625"/>
            <a:ext cx="2894400" cy="2906100"/>
          </a:xfrm>
          <a:prstGeom prst="rect">
            <a:avLst/>
          </a:prstGeom>
          <a:solidFill>
            <a:srgbClr val="D9D9D9"/>
          </a:solidFill>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400">
                <a:latin typeface="Consolas"/>
                <a:ea typeface="Consolas"/>
                <a:cs typeface="Consolas"/>
                <a:sym typeface="Consolas"/>
              </a:rPr>
              <a:t>let i = 0;</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console.log(i);</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  i = 1;</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  console.log(i);</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console.log(i);</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function foo() {</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  i = 2;</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  console.log(i);</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foo();</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console.log(i);</a:t>
            </a:r>
            <a:endParaRPr sz="1400"/>
          </a:p>
          <a:p>
            <a:pPr marL="0" lvl="0" indent="0" algn="l" rtl="0">
              <a:spcBef>
                <a:spcPts val="0"/>
              </a:spcBef>
              <a:spcAft>
                <a:spcPts val="1600"/>
              </a:spcAft>
              <a:buNone/>
            </a:pPr>
            <a:endParaRPr sz="1400"/>
          </a:p>
        </p:txBody>
      </p:sp>
      <p:sp>
        <p:nvSpPr>
          <p:cNvPr id="166" name="Google Shape;166;p27"/>
          <p:cNvSpPr txBox="1"/>
          <p:nvPr/>
        </p:nvSpPr>
        <p:spPr>
          <a:xfrm>
            <a:off x="311700" y="4565100"/>
            <a:ext cx="2894400" cy="1272000"/>
          </a:xfrm>
          <a:prstGeom prst="rect">
            <a:avLst/>
          </a:prstGeom>
          <a:solidFill>
            <a:srgbClr val="FFFF00"/>
          </a:solidFill>
          <a:ln>
            <a:noFill/>
          </a:ln>
        </p:spPr>
        <p:txBody>
          <a:bodyPr spcFirstLastPara="1" wrap="square" lIns="91425" tIns="91425" rIns="91425" bIns="91425" anchor="t" anchorCtr="0">
            <a:noAutofit/>
          </a:bodyPr>
          <a:lstStyle/>
          <a:p>
            <a:pPr marL="457200" lvl="0" indent="-317500" algn="l" rtl="0">
              <a:spcBef>
                <a:spcPts val="0"/>
              </a:spcBef>
              <a:spcAft>
                <a:spcPts val="0"/>
              </a:spcAft>
              <a:buSzPts val="1400"/>
              <a:buAutoNum type="arabicPeriod"/>
            </a:pPr>
            <a:r>
              <a:rPr lang="en"/>
              <a:t>"let" declares new variables.</a:t>
            </a:r>
            <a:endParaRPr/>
          </a:p>
          <a:p>
            <a:pPr marL="457200" lvl="0" indent="-317500" algn="l" rtl="0">
              <a:spcBef>
                <a:spcPts val="0"/>
              </a:spcBef>
              <a:spcAft>
                <a:spcPts val="0"/>
              </a:spcAft>
              <a:buSzPts val="1400"/>
              <a:buAutoNum type="arabicPeriod"/>
            </a:pPr>
            <a:r>
              <a:rPr lang="en"/>
              <a:t>The variable </a:t>
            </a:r>
            <a:r>
              <a:rPr lang="en" i="1"/>
              <a:t>scope</a:t>
            </a:r>
            <a:r>
              <a:rPr lang="en"/>
              <a:t> is confined to a block (braces).</a:t>
            </a:r>
            <a:endParaRPr/>
          </a:p>
          <a:p>
            <a:pPr marL="457200" lvl="0" indent="-317500" algn="l" rtl="0">
              <a:spcBef>
                <a:spcPts val="0"/>
              </a:spcBef>
              <a:spcAft>
                <a:spcPts val="0"/>
              </a:spcAft>
              <a:buSzPts val="1400"/>
              <a:buAutoNum type="arabicPeriod"/>
            </a:pPr>
            <a:r>
              <a:rPr lang="en"/>
              <a:t>Variables inside a block may </a:t>
            </a:r>
            <a:r>
              <a:rPr lang="en" i="1"/>
              <a:t>shadow</a:t>
            </a:r>
            <a:r>
              <a:rPr lang="en"/>
              <a:t> variables outside.</a:t>
            </a:r>
            <a:endParaRPr/>
          </a:p>
        </p:txBody>
      </p:sp>
      <p:sp>
        <p:nvSpPr>
          <p:cNvPr id="167" name="Google Shape;167;p27"/>
          <p:cNvSpPr txBox="1"/>
          <p:nvPr/>
        </p:nvSpPr>
        <p:spPr>
          <a:xfrm>
            <a:off x="2257200" y="6167900"/>
            <a:ext cx="4629600" cy="4602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500"/>
              <a:t>Do not use “var”: </a:t>
            </a:r>
            <a:r>
              <a:rPr lang="en" sz="1500" u="sng">
                <a:solidFill>
                  <a:schemeClr val="accent5"/>
                </a:solidFill>
                <a:latin typeface="Calibri"/>
                <a:ea typeface="Calibri"/>
                <a:cs typeface="Calibri"/>
                <a:sym typeface="Calibri"/>
                <a:hlinkClick r:id="rId3"/>
              </a:rPr>
              <a:t>https://repl.it/@JoydeepBiswas/vars</a:t>
            </a:r>
            <a:r>
              <a:rPr lang="en" sz="1500">
                <a:solidFill>
                  <a:schemeClr val="dk2"/>
                </a:solidFill>
                <a:latin typeface="Calibri"/>
                <a:ea typeface="Calibri"/>
                <a:cs typeface="Calibri"/>
                <a:sym typeface="Calibri"/>
              </a:rPr>
              <a:t> </a:t>
            </a:r>
            <a:endParaRPr sz="15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8"/>
          <p:cNvSpPr txBox="1"/>
          <p:nvPr/>
        </p:nvSpPr>
        <p:spPr>
          <a:xfrm>
            <a:off x="4356325" y="1356875"/>
            <a:ext cx="4600800" cy="53430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0"/>
              </a:spcBef>
              <a:spcAft>
                <a:spcPts val="0"/>
              </a:spcAft>
              <a:buNone/>
            </a:pPr>
            <a:endParaRPr>
              <a:solidFill>
                <a:schemeClr val="dk2"/>
              </a:solidFill>
              <a:latin typeface="Consolas"/>
              <a:ea typeface="Consolas"/>
              <a:cs typeface="Consolas"/>
              <a:sym typeface="Consolas"/>
            </a:endParaRPr>
          </a:p>
        </p:txBody>
      </p:sp>
      <p:sp>
        <p:nvSpPr>
          <p:cNvPr id="173" name="Google Shape;173;p28"/>
          <p:cNvSpPr txBox="1">
            <a:spLocks noGrp="1"/>
          </p:cNvSpPr>
          <p:nvPr>
            <p:ph type="body" idx="1"/>
          </p:nvPr>
        </p:nvSpPr>
        <p:spPr>
          <a:xfrm>
            <a:off x="311700" y="1561775"/>
            <a:ext cx="3929700" cy="49332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400" b="1"/>
              <a:t>Problem Statement</a:t>
            </a:r>
            <a:r>
              <a:rPr lang="en" sz="1400"/>
              <a:t>: Write a function that consumes an array of 2D points and produces an array of 2D points, where each point is scaled by 2.</a:t>
            </a:r>
            <a:endParaRPr sz="1400"/>
          </a:p>
          <a:p>
            <a:pPr marL="0" lvl="0" indent="0" algn="l" rtl="0">
              <a:lnSpc>
                <a:spcPct val="100000"/>
              </a:lnSpc>
              <a:spcBef>
                <a:spcPts val="0"/>
              </a:spcBef>
              <a:spcAft>
                <a:spcPts val="0"/>
              </a:spcAft>
              <a:buNone/>
            </a:pPr>
            <a:endParaRPr sz="1400"/>
          </a:p>
          <a:p>
            <a:pPr marL="0" lvl="0" indent="0" algn="l" rtl="0">
              <a:lnSpc>
                <a:spcPct val="100000"/>
              </a:lnSpc>
              <a:spcBef>
                <a:spcPts val="0"/>
              </a:spcBef>
              <a:spcAft>
                <a:spcPts val="0"/>
              </a:spcAft>
              <a:buNone/>
            </a:pPr>
            <a:r>
              <a:rPr lang="en" sz="1400" b="1"/>
              <a:t>Examples</a:t>
            </a:r>
            <a:r>
              <a:rPr lang="en" sz="1400"/>
              <a:t>:</a:t>
            </a:r>
            <a:endParaRPr sz="1400"/>
          </a:p>
          <a:p>
            <a:pPr marL="0" lvl="0" indent="0" algn="l" rtl="0">
              <a:lnSpc>
                <a:spcPct val="100000"/>
              </a:lnSpc>
              <a:spcBef>
                <a:spcPts val="0"/>
              </a:spcBef>
              <a:spcAft>
                <a:spcPts val="0"/>
              </a:spcAft>
              <a:buNone/>
            </a:pPr>
            <a:r>
              <a:rPr lang="en" sz="1400">
                <a:latin typeface="Consolas"/>
                <a:ea typeface="Consolas"/>
                <a:cs typeface="Consolas"/>
                <a:sym typeface="Consolas"/>
              </a:rPr>
              <a:t>scale2([[0, 1], [10, 2]])</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 produces [[0, 2], [20, 4]]</a:t>
            </a:r>
            <a:endParaRPr sz="1400">
              <a:latin typeface="Consolas"/>
              <a:ea typeface="Consolas"/>
              <a:cs typeface="Consolas"/>
              <a:sym typeface="Consolas"/>
            </a:endParaRPr>
          </a:p>
          <a:p>
            <a:pPr marL="0" lvl="0" indent="0" algn="l" rtl="0">
              <a:lnSpc>
                <a:spcPct val="100000"/>
              </a:lnSpc>
              <a:spcBef>
                <a:spcPts val="0"/>
              </a:spcBef>
              <a:spcAft>
                <a:spcPts val="0"/>
              </a:spcAft>
              <a:buNone/>
            </a:pPr>
            <a:endParaRPr sz="1400"/>
          </a:p>
          <a:p>
            <a:pPr marL="0" lvl="0" indent="0" algn="l" rtl="0">
              <a:lnSpc>
                <a:spcPct val="100000"/>
              </a:lnSpc>
              <a:spcBef>
                <a:spcPts val="0"/>
              </a:spcBef>
              <a:spcAft>
                <a:spcPts val="0"/>
              </a:spcAft>
              <a:buNone/>
            </a:pPr>
            <a:r>
              <a:rPr lang="en" sz="1400" b="1"/>
              <a:t>Type Signature</a:t>
            </a:r>
            <a:r>
              <a:rPr lang="en" sz="1400"/>
              <a:t>:</a:t>
            </a:r>
            <a:endParaRPr sz="1400"/>
          </a:p>
          <a:p>
            <a:pPr marL="0" lvl="0" indent="0" algn="l" rtl="0">
              <a:lnSpc>
                <a:spcPct val="100000"/>
              </a:lnSpc>
              <a:spcBef>
                <a:spcPts val="0"/>
              </a:spcBef>
              <a:spcAft>
                <a:spcPts val="0"/>
              </a:spcAft>
              <a:buNone/>
            </a:pPr>
            <a:r>
              <a:rPr lang="en" sz="1400">
                <a:latin typeface="Consolas"/>
                <a:ea typeface="Consolas"/>
                <a:cs typeface="Consolas"/>
                <a:sym typeface="Consolas"/>
              </a:rPr>
              <a:t>scale2(a: number[][]): number[][]</a:t>
            </a:r>
            <a:endParaRPr sz="1400">
              <a:latin typeface="Consolas"/>
              <a:ea typeface="Consolas"/>
              <a:cs typeface="Consolas"/>
              <a:sym typeface="Consolas"/>
            </a:endParaRPr>
          </a:p>
          <a:p>
            <a:pPr marL="0" lvl="0" indent="0" algn="l" rtl="0">
              <a:lnSpc>
                <a:spcPct val="100000"/>
              </a:lnSpc>
              <a:spcBef>
                <a:spcPts val="0"/>
              </a:spcBef>
              <a:spcAft>
                <a:spcPts val="0"/>
              </a:spcAft>
              <a:buNone/>
            </a:pP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b="1"/>
              <a:t>Implementation</a:t>
            </a:r>
            <a:r>
              <a:rPr lang="en" sz="1400"/>
              <a:t>:</a:t>
            </a:r>
            <a:endParaRPr sz="1400"/>
          </a:p>
          <a:p>
            <a:pPr marL="0" lvl="0" indent="0" algn="l" rtl="0">
              <a:lnSpc>
                <a:spcPct val="100000"/>
              </a:lnSpc>
              <a:spcBef>
                <a:spcPts val="0"/>
              </a:spcBef>
              <a:spcAft>
                <a:spcPts val="0"/>
              </a:spcAft>
              <a:buClr>
                <a:schemeClr val="dk1"/>
              </a:buClr>
              <a:buSzPts val="1100"/>
              <a:buFont typeface="Arial"/>
              <a:buNone/>
            </a:pPr>
            <a:r>
              <a:rPr lang="en" sz="1400">
                <a:latin typeface="Consolas"/>
                <a:ea typeface="Consolas"/>
                <a:cs typeface="Consolas"/>
                <a:sym typeface="Consolas"/>
              </a:rPr>
              <a:t>// scale2(a: number[][]): number[][]</a:t>
            </a:r>
            <a:endParaRPr sz="1400">
              <a:latin typeface="Consolas"/>
              <a:ea typeface="Consolas"/>
              <a:cs typeface="Consolas"/>
              <a:sym typeface="Consolas"/>
            </a:endParaRPr>
          </a:p>
          <a:p>
            <a:pPr marL="0" lvl="0" indent="0" algn="l" rtl="0">
              <a:lnSpc>
                <a:spcPct val="100000"/>
              </a:lnSpc>
              <a:spcBef>
                <a:spcPts val="0"/>
              </a:spcBef>
              <a:spcAft>
                <a:spcPts val="0"/>
              </a:spcAft>
              <a:buClr>
                <a:schemeClr val="dk1"/>
              </a:buClr>
              <a:buSzPts val="1100"/>
              <a:buFont typeface="Arial"/>
              <a:buNone/>
            </a:pPr>
            <a:r>
              <a:rPr lang="en" sz="1400">
                <a:latin typeface="Consolas"/>
                <a:ea typeface="Consolas"/>
                <a:cs typeface="Consolas"/>
                <a:sym typeface="Consolas"/>
              </a:rPr>
              <a:t>function scale2(a) {</a:t>
            </a:r>
            <a:endParaRPr sz="1400">
              <a:latin typeface="Consolas"/>
              <a:ea typeface="Consolas"/>
              <a:cs typeface="Consolas"/>
              <a:sym typeface="Consolas"/>
            </a:endParaRPr>
          </a:p>
          <a:p>
            <a:pPr marL="0" lvl="0" indent="0" algn="l" rtl="0">
              <a:lnSpc>
                <a:spcPct val="100000"/>
              </a:lnSpc>
              <a:spcBef>
                <a:spcPts val="0"/>
              </a:spcBef>
              <a:spcAft>
                <a:spcPts val="0"/>
              </a:spcAft>
              <a:buClr>
                <a:schemeClr val="dk1"/>
              </a:buClr>
              <a:buSzPts val="1100"/>
              <a:buFont typeface="Arial"/>
              <a:buNone/>
            </a:pPr>
            <a:r>
              <a:rPr lang="en" sz="1400">
                <a:latin typeface="Consolas"/>
                <a:ea typeface="Consolas"/>
                <a:cs typeface="Consolas"/>
                <a:sym typeface="Consolas"/>
              </a:rPr>
              <a:t>  return a.map(function(p) {</a:t>
            </a:r>
            <a:endParaRPr sz="1400">
              <a:latin typeface="Consolas"/>
              <a:ea typeface="Consolas"/>
              <a:cs typeface="Consolas"/>
              <a:sym typeface="Consolas"/>
            </a:endParaRPr>
          </a:p>
          <a:p>
            <a:pPr marL="0" lvl="0" indent="0" algn="l" rtl="0">
              <a:lnSpc>
                <a:spcPct val="100000"/>
              </a:lnSpc>
              <a:spcBef>
                <a:spcPts val="0"/>
              </a:spcBef>
              <a:spcAft>
                <a:spcPts val="0"/>
              </a:spcAft>
              <a:buClr>
                <a:schemeClr val="dk1"/>
              </a:buClr>
              <a:buSzPts val="1100"/>
              <a:buFont typeface="Arial"/>
              <a:buNone/>
            </a:pPr>
            <a:r>
              <a:rPr lang="en" sz="1400">
                <a:latin typeface="Consolas"/>
                <a:ea typeface="Consolas"/>
                <a:cs typeface="Consolas"/>
                <a:sym typeface="Consolas"/>
              </a:rPr>
              <a:t>    return [2 * p[0], 2 * p[1]];</a:t>
            </a:r>
            <a:endParaRPr sz="1400">
              <a:latin typeface="Consolas"/>
              <a:ea typeface="Consolas"/>
              <a:cs typeface="Consolas"/>
              <a:sym typeface="Consolas"/>
            </a:endParaRPr>
          </a:p>
          <a:p>
            <a:pPr marL="0" lvl="0" indent="0" algn="l" rtl="0">
              <a:lnSpc>
                <a:spcPct val="100000"/>
              </a:lnSpc>
              <a:spcBef>
                <a:spcPts val="0"/>
              </a:spcBef>
              <a:spcAft>
                <a:spcPts val="0"/>
              </a:spcAft>
              <a:buClr>
                <a:schemeClr val="dk1"/>
              </a:buClr>
              <a:buSzPts val="1100"/>
              <a:buFont typeface="Arial"/>
              <a:buNone/>
            </a:pPr>
            <a:r>
              <a:rPr lang="en" sz="1400">
                <a:latin typeface="Consolas"/>
                <a:ea typeface="Consolas"/>
                <a:cs typeface="Consolas"/>
                <a:sym typeface="Consolas"/>
              </a:rPr>
              <a:t>  });</a:t>
            </a:r>
            <a:endParaRPr sz="1400">
              <a:latin typeface="Consolas"/>
              <a:ea typeface="Consolas"/>
              <a:cs typeface="Consolas"/>
              <a:sym typeface="Consolas"/>
            </a:endParaRPr>
          </a:p>
          <a:p>
            <a:pPr marL="0" lvl="0" indent="0" algn="l" rtl="0">
              <a:lnSpc>
                <a:spcPct val="100000"/>
              </a:lnSpc>
              <a:spcBef>
                <a:spcPts val="0"/>
              </a:spcBef>
              <a:spcAft>
                <a:spcPts val="0"/>
              </a:spcAft>
              <a:buClr>
                <a:schemeClr val="dk1"/>
              </a:buClr>
              <a:buSzPts val="1100"/>
              <a:buFont typeface="Arial"/>
              <a:buNone/>
            </a:pPr>
            <a:r>
              <a:rPr lang="en" sz="1400">
                <a:latin typeface="Consolas"/>
                <a:ea typeface="Consolas"/>
                <a:cs typeface="Consolas"/>
                <a:sym typeface="Consolas"/>
              </a:rPr>
              <a:t>}</a:t>
            </a:r>
            <a:endParaRPr sz="1400">
              <a:latin typeface="Consolas"/>
              <a:ea typeface="Consolas"/>
              <a:cs typeface="Consolas"/>
              <a:sym typeface="Consolas"/>
            </a:endParaRPr>
          </a:p>
          <a:p>
            <a:pPr marL="0" lvl="0" indent="0" algn="l" rtl="0">
              <a:lnSpc>
                <a:spcPct val="100000"/>
              </a:lnSpc>
              <a:spcBef>
                <a:spcPts val="0"/>
              </a:spcBef>
              <a:spcAft>
                <a:spcPts val="0"/>
              </a:spcAft>
              <a:buNone/>
            </a:pPr>
            <a:endParaRPr sz="1400">
              <a:latin typeface="Consolas"/>
              <a:ea typeface="Consolas"/>
              <a:cs typeface="Consolas"/>
              <a:sym typeface="Consolas"/>
            </a:endParaRPr>
          </a:p>
        </p:txBody>
      </p:sp>
      <p:sp>
        <p:nvSpPr>
          <p:cNvPr id="174" name="Google Shape;174;p28"/>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Exercise: Scale 2D points</a:t>
            </a:r>
            <a:endParaRPr/>
          </a:p>
        </p:txBody>
      </p:sp>
      <p:sp>
        <p:nvSpPr>
          <p:cNvPr id="175" name="Google Shape;175;p28"/>
          <p:cNvSpPr txBox="1">
            <a:spLocks noGrp="1"/>
          </p:cNvSpPr>
          <p:nvPr>
            <p:ph type="body" idx="1"/>
          </p:nvPr>
        </p:nvSpPr>
        <p:spPr>
          <a:xfrm>
            <a:off x="4902600" y="1561775"/>
            <a:ext cx="3929700" cy="49332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400" b="1"/>
              <a:t>Problem Statement</a:t>
            </a:r>
            <a:r>
              <a:rPr lang="en" sz="1400"/>
              <a:t>: Write a function that consumes an array of 2D points and produces an array of 2D points, where each point is scaled by 5.</a:t>
            </a:r>
            <a:endParaRPr sz="1400"/>
          </a:p>
          <a:p>
            <a:pPr marL="0" lvl="0" indent="0" algn="l" rtl="0">
              <a:lnSpc>
                <a:spcPct val="100000"/>
              </a:lnSpc>
              <a:spcBef>
                <a:spcPts val="0"/>
              </a:spcBef>
              <a:spcAft>
                <a:spcPts val="0"/>
              </a:spcAft>
              <a:buNone/>
            </a:pPr>
            <a:endParaRPr sz="1400"/>
          </a:p>
          <a:p>
            <a:pPr marL="0" lvl="0" indent="0" algn="l" rtl="0">
              <a:lnSpc>
                <a:spcPct val="100000"/>
              </a:lnSpc>
              <a:spcBef>
                <a:spcPts val="0"/>
              </a:spcBef>
              <a:spcAft>
                <a:spcPts val="0"/>
              </a:spcAft>
              <a:buNone/>
            </a:pPr>
            <a:r>
              <a:rPr lang="en" sz="1400" b="1"/>
              <a:t>Examples</a:t>
            </a:r>
            <a:r>
              <a:rPr lang="en" sz="1400"/>
              <a:t>:</a:t>
            </a:r>
            <a:endParaRPr sz="1400"/>
          </a:p>
          <a:p>
            <a:pPr marL="0" lvl="0" indent="0" algn="l" rtl="0">
              <a:lnSpc>
                <a:spcPct val="100000"/>
              </a:lnSpc>
              <a:spcBef>
                <a:spcPts val="0"/>
              </a:spcBef>
              <a:spcAft>
                <a:spcPts val="0"/>
              </a:spcAft>
              <a:buNone/>
            </a:pPr>
            <a:r>
              <a:rPr lang="en" sz="1400">
                <a:latin typeface="Consolas"/>
                <a:ea typeface="Consolas"/>
                <a:cs typeface="Consolas"/>
                <a:sym typeface="Consolas"/>
              </a:rPr>
              <a:t>scale2([[0, 1], [10, 2]])</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 produces [[0, 5], [50, 10]]</a:t>
            </a:r>
            <a:endParaRPr sz="1400">
              <a:latin typeface="Consolas"/>
              <a:ea typeface="Consolas"/>
              <a:cs typeface="Consolas"/>
              <a:sym typeface="Consolas"/>
            </a:endParaRPr>
          </a:p>
          <a:p>
            <a:pPr marL="0" lvl="0" indent="0" algn="l" rtl="0">
              <a:lnSpc>
                <a:spcPct val="100000"/>
              </a:lnSpc>
              <a:spcBef>
                <a:spcPts val="0"/>
              </a:spcBef>
              <a:spcAft>
                <a:spcPts val="0"/>
              </a:spcAft>
              <a:buNone/>
            </a:pPr>
            <a:endParaRPr sz="1400"/>
          </a:p>
          <a:p>
            <a:pPr marL="0" lvl="0" indent="0" algn="l" rtl="0">
              <a:lnSpc>
                <a:spcPct val="100000"/>
              </a:lnSpc>
              <a:spcBef>
                <a:spcPts val="0"/>
              </a:spcBef>
              <a:spcAft>
                <a:spcPts val="0"/>
              </a:spcAft>
              <a:buNone/>
            </a:pPr>
            <a:r>
              <a:rPr lang="en" sz="1400" b="1"/>
              <a:t>Type Signature</a:t>
            </a:r>
            <a:r>
              <a:rPr lang="en" sz="1400"/>
              <a:t>:</a:t>
            </a:r>
            <a:endParaRPr sz="1400"/>
          </a:p>
          <a:p>
            <a:pPr marL="0" lvl="0" indent="0" algn="l" rtl="0">
              <a:lnSpc>
                <a:spcPct val="100000"/>
              </a:lnSpc>
              <a:spcBef>
                <a:spcPts val="0"/>
              </a:spcBef>
              <a:spcAft>
                <a:spcPts val="0"/>
              </a:spcAft>
              <a:buNone/>
            </a:pPr>
            <a:r>
              <a:rPr lang="en" sz="1400">
                <a:latin typeface="Consolas"/>
                <a:ea typeface="Consolas"/>
                <a:cs typeface="Consolas"/>
                <a:sym typeface="Consolas"/>
              </a:rPr>
              <a:t>scale5(a: number[][]): number[][]</a:t>
            </a:r>
            <a:endParaRPr sz="1400">
              <a:latin typeface="Consolas"/>
              <a:ea typeface="Consolas"/>
              <a:cs typeface="Consolas"/>
              <a:sym typeface="Consolas"/>
            </a:endParaRPr>
          </a:p>
          <a:p>
            <a:pPr marL="0" lvl="0" indent="0" algn="l" rtl="0">
              <a:lnSpc>
                <a:spcPct val="100000"/>
              </a:lnSpc>
              <a:spcBef>
                <a:spcPts val="0"/>
              </a:spcBef>
              <a:spcAft>
                <a:spcPts val="0"/>
              </a:spcAft>
              <a:buNone/>
            </a:pP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b="1"/>
              <a:t>Implementation</a:t>
            </a:r>
            <a:r>
              <a:rPr lang="en" sz="1400"/>
              <a:t>:</a:t>
            </a:r>
            <a:endParaRPr sz="1400"/>
          </a:p>
          <a:p>
            <a:pPr marL="0" lvl="0" indent="0" algn="l" rtl="0">
              <a:lnSpc>
                <a:spcPct val="100000"/>
              </a:lnSpc>
              <a:spcBef>
                <a:spcPts val="0"/>
              </a:spcBef>
              <a:spcAft>
                <a:spcPts val="0"/>
              </a:spcAft>
              <a:buNone/>
            </a:pPr>
            <a:r>
              <a:rPr lang="en" sz="1400">
                <a:latin typeface="Consolas"/>
                <a:ea typeface="Consolas"/>
                <a:cs typeface="Consolas"/>
                <a:sym typeface="Consolas"/>
              </a:rPr>
              <a:t>// scale2(a: number[][]): number[][]</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function scale2(a) {</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  return a.map(function(p) {</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    return [5 * p[0], 5 * p[1]];</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  });</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a:t>
            </a:r>
            <a:endParaRPr sz="1400">
              <a:latin typeface="Consolas"/>
              <a:ea typeface="Consolas"/>
              <a:cs typeface="Consolas"/>
              <a:sym typeface="Consolas"/>
            </a:endParaRPr>
          </a:p>
          <a:p>
            <a:pPr marL="0" lvl="0" indent="0" algn="l" rtl="0">
              <a:lnSpc>
                <a:spcPct val="100000"/>
              </a:lnSpc>
              <a:spcBef>
                <a:spcPts val="0"/>
              </a:spcBef>
              <a:spcAft>
                <a:spcPts val="0"/>
              </a:spcAft>
              <a:buNone/>
            </a:pPr>
            <a:endParaRPr sz="1400">
              <a:latin typeface="Consolas"/>
              <a:ea typeface="Consolas"/>
              <a:cs typeface="Consolas"/>
              <a:sym typeface="Consolas"/>
            </a:endParaRPr>
          </a:p>
        </p:txBody>
      </p:sp>
      <p:sp>
        <p:nvSpPr>
          <p:cNvPr id="176" name="Google Shape;176;p28"/>
          <p:cNvSpPr txBox="1"/>
          <p:nvPr/>
        </p:nvSpPr>
        <p:spPr>
          <a:xfrm>
            <a:off x="2567850" y="5807675"/>
            <a:ext cx="4008300" cy="763500"/>
          </a:xfrm>
          <a:prstGeom prst="rect">
            <a:avLst/>
          </a:prstGeom>
          <a:solidFill>
            <a:srgbClr val="FFF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t>All the functions passed to map are repeated, except for the constants 2, 5, etc. Can we somehow reuse code?</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29"/>
          <p:cNvSpPr txBox="1">
            <a:spLocks noGrp="1"/>
          </p:cNvSpPr>
          <p:nvPr>
            <p:ph type="body" idx="1"/>
          </p:nvPr>
        </p:nvSpPr>
        <p:spPr>
          <a:xfrm>
            <a:off x="311700" y="1536624"/>
            <a:ext cx="8520600" cy="49839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400">
                <a:latin typeface="Consolas"/>
                <a:ea typeface="Consolas"/>
                <a:cs typeface="Consolas"/>
                <a:sym typeface="Consolas"/>
              </a:rPr>
              <a:t>let n = 2;</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function scaleByN(a) {</a:t>
            </a:r>
            <a:endParaRPr sz="1400">
              <a:latin typeface="Consolas"/>
              <a:ea typeface="Consolas"/>
              <a:cs typeface="Consolas"/>
              <a:sym typeface="Consolas"/>
            </a:endParaRPr>
          </a:p>
          <a:p>
            <a:pPr marL="0" lvl="0" indent="0" algn="l" rtl="0">
              <a:lnSpc>
                <a:spcPct val="100000"/>
              </a:lnSpc>
              <a:spcBef>
                <a:spcPts val="0"/>
              </a:spcBef>
              <a:spcAft>
                <a:spcPts val="0"/>
              </a:spcAft>
              <a:buClr>
                <a:schemeClr val="dk1"/>
              </a:buClr>
              <a:buSzPts val="1100"/>
              <a:buFont typeface="Arial"/>
              <a:buNone/>
            </a:pPr>
            <a:r>
              <a:rPr lang="en" sz="1400">
                <a:latin typeface="Consolas"/>
                <a:ea typeface="Consolas"/>
                <a:cs typeface="Consolas"/>
                <a:sym typeface="Consolas"/>
              </a:rPr>
              <a:t>  return a.map(function(p) {</a:t>
            </a:r>
            <a:endParaRPr sz="1400">
              <a:latin typeface="Consolas"/>
              <a:ea typeface="Consolas"/>
              <a:cs typeface="Consolas"/>
              <a:sym typeface="Consolas"/>
            </a:endParaRPr>
          </a:p>
          <a:p>
            <a:pPr marL="0" lvl="0" indent="0" algn="l" rtl="0">
              <a:lnSpc>
                <a:spcPct val="100000"/>
              </a:lnSpc>
              <a:spcBef>
                <a:spcPts val="0"/>
              </a:spcBef>
              <a:spcAft>
                <a:spcPts val="0"/>
              </a:spcAft>
              <a:buClr>
                <a:schemeClr val="dk1"/>
              </a:buClr>
              <a:buSzPts val="1100"/>
              <a:buFont typeface="Arial"/>
              <a:buNone/>
            </a:pPr>
            <a:r>
              <a:rPr lang="en" sz="1400">
                <a:latin typeface="Consolas"/>
                <a:ea typeface="Consolas"/>
                <a:cs typeface="Consolas"/>
                <a:sym typeface="Consolas"/>
              </a:rPr>
              <a:t>    return [n * p[0], n * p[1]];</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  });</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a:t>
            </a:r>
            <a:endParaRPr sz="1400">
              <a:latin typeface="Consolas"/>
              <a:ea typeface="Consolas"/>
              <a:cs typeface="Consolas"/>
              <a:sym typeface="Consolas"/>
            </a:endParaRPr>
          </a:p>
          <a:p>
            <a:pPr marL="0" lvl="0" indent="0" algn="l" rtl="0">
              <a:lnSpc>
                <a:spcPct val="100000"/>
              </a:lnSpc>
              <a:spcBef>
                <a:spcPts val="0"/>
              </a:spcBef>
              <a:spcAft>
                <a:spcPts val="0"/>
              </a:spcAft>
              <a:buNone/>
            </a:pP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n = 2;</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console.log(scaleByN([[0, 1], [10, 2]]));</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n = 5;</a:t>
            </a:r>
            <a:endParaRPr sz="1400">
              <a:latin typeface="Consolas"/>
              <a:ea typeface="Consolas"/>
              <a:cs typeface="Consolas"/>
              <a:sym typeface="Consolas"/>
            </a:endParaRPr>
          </a:p>
          <a:p>
            <a:pPr marL="0" lvl="0" indent="0" algn="l" rtl="0">
              <a:lnSpc>
                <a:spcPct val="100000"/>
              </a:lnSpc>
              <a:spcBef>
                <a:spcPts val="0"/>
              </a:spcBef>
              <a:spcAft>
                <a:spcPts val="0"/>
              </a:spcAft>
              <a:buClr>
                <a:schemeClr val="dk1"/>
              </a:buClr>
              <a:buSzPts val="1100"/>
              <a:buFont typeface="Arial"/>
              <a:buNone/>
            </a:pPr>
            <a:r>
              <a:rPr lang="en" sz="1400">
                <a:latin typeface="Consolas"/>
                <a:ea typeface="Consolas"/>
                <a:cs typeface="Consolas"/>
                <a:sym typeface="Consolas"/>
              </a:rPr>
              <a:t>console.log(scaleByN([[0, 1], [10, 2]]));</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n = 10;</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console.log(points.map(scaleByN));</a:t>
            </a:r>
            <a:endParaRPr sz="1400">
              <a:latin typeface="Consolas"/>
              <a:ea typeface="Consolas"/>
              <a:cs typeface="Consolas"/>
              <a:sym typeface="Consolas"/>
            </a:endParaRPr>
          </a:p>
          <a:p>
            <a:pPr marL="0" lvl="0" indent="0" algn="l" rtl="0">
              <a:lnSpc>
                <a:spcPct val="100000"/>
              </a:lnSpc>
              <a:spcBef>
                <a:spcPts val="0"/>
              </a:spcBef>
              <a:spcAft>
                <a:spcPts val="0"/>
              </a:spcAft>
              <a:buNone/>
            </a:pPr>
            <a:endParaRPr sz="1400">
              <a:latin typeface="Consolas"/>
              <a:ea typeface="Consolas"/>
              <a:cs typeface="Consolas"/>
              <a:sym typeface="Consolas"/>
            </a:endParaRPr>
          </a:p>
          <a:p>
            <a:pPr marL="0" lvl="0" indent="0" algn="l" rtl="0">
              <a:spcBef>
                <a:spcPts val="0"/>
              </a:spcBef>
              <a:spcAft>
                <a:spcPts val="1600"/>
              </a:spcAft>
              <a:buNone/>
            </a:pPr>
            <a:endParaRPr sz="1400">
              <a:latin typeface="Consolas"/>
              <a:ea typeface="Consolas"/>
              <a:cs typeface="Consolas"/>
              <a:sym typeface="Consolas"/>
            </a:endParaRPr>
          </a:p>
        </p:txBody>
      </p:sp>
      <p:sp>
        <p:nvSpPr>
          <p:cNvPr id="182" name="Google Shape;182;p29"/>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Abstraction: Take 1</a:t>
            </a:r>
            <a:endParaRPr/>
          </a:p>
        </p:txBody>
      </p:sp>
      <p:sp>
        <p:nvSpPr>
          <p:cNvPr id="183" name="Google Shape;183;p29"/>
          <p:cNvSpPr txBox="1"/>
          <p:nvPr/>
        </p:nvSpPr>
        <p:spPr>
          <a:xfrm>
            <a:off x="4431100" y="4592425"/>
            <a:ext cx="4037100" cy="1928100"/>
          </a:xfrm>
          <a:prstGeom prst="rect">
            <a:avLst/>
          </a:prstGeom>
          <a:solidFill>
            <a:srgbClr val="FFFF0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sz="1600">
                <a:solidFill>
                  <a:schemeClr val="dk1"/>
                </a:solidFill>
              </a:rPr>
              <a:t>This works. However:</a:t>
            </a:r>
            <a:endParaRPr sz="1600">
              <a:solidFill>
                <a:schemeClr val="dk1"/>
              </a:solidFill>
            </a:endParaRPr>
          </a:p>
          <a:p>
            <a:pPr marL="457200" lvl="0" indent="-330200" algn="l" rtl="0">
              <a:spcBef>
                <a:spcPts val="0"/>
              </a:spcBef>
              <a:spcAft>
                <a:spcPts val="0"/>
              </a:spcAft>
              <a:buClr>
                <a:schemeClr val="dk1"/>
              </a:buClr>
              <a:buSzPts val="1600"/>
              <a:buAutoNum type="arabicPeriod"/>
            </a:pPr>
            <a:r>
              <a:rPr lang="en" sz="1600">
                <a:solidFill>
                  <a:schemeClr val="dk1"/>
                </a:solidFill>
              </a:rPr>
              <a:t>We need a global variable n</a:t>
            </a:r>
            <a:endParaRPr sz="1600">
              <a:solidFill>
                <a:schemeClr val="dk1"/>
              </a:solidFill>
            </a:endParaRPr>
          </a:p>
          <a:p>
            <a:pPr marL="457200" lvl="0" indent="-330200" algn="l" rtl="0">
              <a:spcBef>
                <a:spcPts val="0"/>
              </a:spcBef>
              <a:spcAft>
                <a:spcPts val="0"/>
              </a:spcAft>
              <a:buClr>
                <a:schemeClr val="dk1"/>
              </a:buClr>
              <a:buSzPts val="1600"/>
              <a:buAutoNum type="arabicPeriod"/>
            </a:pPr>
            <a:r>
              <a:rPr lang="en" sz="1600">
                <a:solidFill>
                  <a:schemeClr val="dk1"/>
                </a:solidFill>
              </a:rPr>
              <a:t>Each operation is actually two steps: 1) set n 2) call scaleByN</a:t>
            </a:r>
            <a:endParaRPr sz="1600">
              <a:solidFill>
                <a:schemeClr val="dk1"/>
              </a:solidFill>
            </a:endParaRPr>
          </a:p>
          <a:p>
            <a:pPr marL="0" lvl="0" indent="0" algn="l" rtl="0">
              <a:spcBef>
                <a:spcPts val="0"/>
              </a:spcBef>
              <a:spcAft>
                <a:spcPts val="0"/>
              </a:spcAft>
              <a:buNone/>
            </a:pPr>
            <a:endParaRPr sz="1600">
              <a:solidFill>
                <a:schemeClr val="dk1"/>
              </a:solidFill>
            </a:endParaRPr>
          </a:p>
          <a:p>
            <a:pPr marL="0" lvl="0" indent="0" algn="l" rtl="0">
              <a:spcBef>
                <a:spcPts val="0"/>
              </a:spcBef>
              <a:spcAft>
                <a:spcPts val="0"/>
              </a:spcAft>
              <a:buNone/>
            </a:pPr>
            <a:r>
              <a:rPr lang="en" sz="1600">
                <a:solidFill>
                  <a:schemeClr val="dk1"/>
                </a:solidFill>
              </a:rPr>
              <a:t>Can we do better?</a:t>
            </a:r>
            <a:endParaRPr sz="1600">
              <a:solidFill>
                <a:schemeClr val="dk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0"/>
          <p:cNvSpPr txBox="1">
            <a:spLocks noGrp="1"/>
          </p:cNvSpPr>
          <p:nvPr>
            <p:ph type="body" idx="1"/>
          </p:nvPr>
        </p:nvSpPr>
        <p:spPr>
          <a:xfrm>
            <a:off x="311700" y="1536625"/>
            <a:ext cx="4260300" cy="49839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400">
                <a:latin typeface="Consolas"/>
                <a:ea typeface="Consolas"/>
                <a:cs typeface="Consolas"/>
                <a:sym typeface="Consolas"/>
              </a:rPr>
              <a:t>// scaleBy(n: number): </a:t>
            </a:r>
            <a:endParaRPr sz="1400">
              <a:latin typeface="Consolas"/>
              <a:ea typeface="Consolas"/>
              <a:cs typeface="Consolas"/>
              <a:sym typeface="Consolas"/>
            </a:endParaRPr>
          </a:p>
          <a:p>
            <a:pPr marL="0" lvl="0" indent="0" algn="l" rtl="0">
              <a:lnSpc>
                <a:spcPct val="100000"/>
              </a:lnSpc>
              <a:spcBef>
                <a:spcPts val="0"/>
              </a:spcBef>
              <a:spcAft>
                <a:spcPts val="0"/>
              </a:spcAft>
              <a:buClr>
                <a:schemeClr val="dk1"/>
              </a:buClr>
              <a:buSzPts val="1100"/>
              <a:buFont typeface="Arial"/>
              <a:buNone/>
            </a:pPr>
            <a:r>
              <a:rPr lang="en" sz="1400">
                <a:latin typeface="Consolas"/>
                <a:ea typeface="Consolas"/>
                <a:cs typeface="Consolas"/>
                <a:sym typeface="Consolas"/>
              </a:rPr>
              <a:t>//   (a: number[][]) =&gt; number[][]</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function scaleBy(n) {</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  // f(a: number[][]): number[][]</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  function f(a) {</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    return a.map(function(p) {</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      return [n * p[0], n * p[1]];</a:t>
            </a:r>
            <a:endParaRPr sz="1400">
              <a:latin typeface="Consolas"/>
              <a:ea typeface="Consolas"/>
              <a:cs typeface="Consolas"/>
              <a:sym typeface="Consolas"/>
            </a:endParaRPr>
          </a:p>
          <a:p>
            <a:pPr marL="0" lvl="0" indent="0" algn="l" rtl="0">
              <a:lnSpc>
                <a:spcPct val="100000"/>
              </a:lnSpc>
              <a:spcBef>
                <a:spcPts val="0"/>
              </a:spcBef>
              <a:spcAft>
                <a:spcPts val="0"/>
              </a:spcAft>
              <a:buClr>
                <a:schemeClr val="dk1"/>
              </a:buClr>
              <a:buSzPts val="1100"/>
              <a:buFont typeface="Arial"/>
              <a:buNone/>
            </a:pPr>
            <a:r>
              <a:rPr lang="en" sz="1400">
                <a:latin typeface="Consolas"/>
                <a:ea typeface="Consolas"/>
                <a:cs typeface="Consolas"/>
                <a:sym typeface="Consolas"/>
              </a:rPr>
              <a:t>    });</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  };</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  return f;</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a:t>
            </a:r>
            <a:endParaRPr sz="1400">
              <a:latin typeface="Consolas"/>
              <a:ea typeface="Consolas"/>
              <a:cs typeface="Consolas"/>
              <a:sym typeface="Consolas"/>
            </a:endParaRPr>
          </a:p>
          <a:p>
            <a:pPr marL="0" lvl="0" indent="0" algn="l" rtl="0">
              <a:lnSpc>
                <a:spcPct val="100000"/>
              </a:lnSpc>
              <a:spcBef>
                <a:spcPts val="0"/>
              </a:spcBef>
              <a:spcAft>
                <a:spcPts val="0"/>
              </a:spcAft>
              <a:buNone/>
            </a:pP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let scale2 = scaleByN(2);</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let scale5 = scaleByN(5);</a:t>
            </a:r>
            <a:endParaRPr sz="1400">
              <a:latin typeface="Consolas"/>
              <a:ea typeface="Consolas"/>
              <a:cs typeface="Consolas"/>
              <a:sym typeface="Consolas"/>
            </a:endParaRPr>
          </a:p>
        </p:txBody>
      </p:sp>
      <p:sp>
        <p:nvSpPr>
          <p:cNvPr id="189" name="Google Shape;189;p30"/>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Abstraction: Take 2</a:t>
            </a:r>
            <a:endParaRPr/>
          </a:p>
        </p:txBody>
      </p:sp>
      <p:sp>
        <p:nvSpPr>
          <p:cNvPr id="190" name="Google Shape;190;p30"/>
          <p:cNvSpPr txBox="1"/>
          <p:nvPr/>
        </p:nvSpPr>
        <p:spPr>
          <a:xfrm>
            <a:off x="4316075" y="1536625"/>
            <a:ext cx="4641000" cy="5163300"/>
          </a:xfrm>
          <a:prstGeom prst="rect">
            <a:avLst/>
          </a:prstGeom>
          <a:solidFill>
            <a:srgbClr val="FFFF00"/>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rPr>
              <a:t>This raises several questions:</a:t>
            </a:r>
            <a:endParaRPr>
              <a:solidFill>
                <a:schemeClr val="dk1"/>
              </a:solidFill>
            </a:endParaRPr>
          </a:p>
          <a:p>
            <a:pPr marL="0" lvl="0" indent="0" algn="l" rtl="0">
              <a:spcBef>
                <a:spcPts val="0"/>
              </a:spcBef>
              <a:spcAft>
                <a:spcPts val="0"/>
              </a:spcAft>
              <a:buNone/>
            </a:pPr>
            <a:endParaRPr>
              <a:solidFill>
                <a:schemeClr val="dk1"/>
              </a:solidFill>
            </a:endParaRPr>
          </a:p>
          <a:p>
            <a:pPr marL="457200" lvl="0" indent="-317500" algn="l" rtl="0">
              <a:spcBef>
                <a:spcPts val="0"/>
              </a:spcBef>
              <a:spcAft>
                <a:spcPts val="0"/>
              </a:spcAft>
              <a:buClr>
                <a:schemeClr val="dk1"/>
              </a:buClr>
              <a:buSzPts val="1400"/>
              <a:buAutoNum type="arabicPeriod"/>
            </a:pPr>
            <a:r>
              <a:rPr lang="en">
                <a:solidFill>
                  <a:schemeClr val="dk1"/>
                </a:solidFill>
              </a:rPr>
              <a:t>What is the value of </a:t>
            </a:r>
            <a:r>
              <a:rPr lang="en">
                <a:solidFill>
                  <a:schemeClr val="dk1"/>
                </a:solidFill>
                <a:latin typeface="Consolas"/>
                <a:ea typeface="Consolas"/>
                <a:cs typeface="Consolas"/>
                <a:sym typeface="Consolas"/>
              </a:rPr>
              <a:t>p</a:t>
            </a:r>
            <a:r>
              <a:rPr lang="en">
                <a:solidFill>
                  <a:schemeClr val="dk1"/>
                </a:solidFill>
              </a:rPr>
              <a:t> in </a:t>
            </a:r>
            <a:r>
              <a:rPr lang="en">
                <a:solidFill>
                  <a:schemeClr val="dk1"/>
                </a:solidFill>
                <a:latin typeface="Consolas"/>
                <a:ea typeface="Consolas"/>
                <a:cs typeface="Consolas"/>
                <a:sym typeface="Consolas"/>
              </a:rPr>
              <a:t>scaleBy</a:t>
            </a:r>
            <a:r>
              <a:rPr lang="en">
                <a:solidFill>
                  <a:schemeClr val="dk1"/>
                </a:solidFill>
              </a:rPr>
              <a:t>?</a:t>
            </a:r>
            <a:br>
              <a:rPr lang="en">
                <a:solidFill>
                  <a:schemeClr val="dk1"/>
                </a:solidFill>
              </a:rPr>
            </a:br>
            <a:br>
              <a:rPr lang="en">
                <a:solidFill>
                  <a:schemeClr val="dk1"/>
                </a:solidFill>
              </a:rPr>
            </a:br>
            <a:br>
              <a:rPr lang="en">
                <a:solidFill>
                  <a:schemeClr val="dk1"/>
                </a:solidFill>
              </a:rPr>
            </a:br>
            <a:endParaRPr>
              <a:solidFill>
                <a:schemeClr val="dk1"/>
              </a:solidFill>
            </a:endParaRPr>
          </a:p>
          <a:p>
            <a:pPr marL="457200" lvl="0" indent="-317500" algn="l" rtl="0">
              <a:spcBef>
                <a:spcPts val="0"/>
              </a:spcBef>
              <a:spcAft>
                <a:spcPts val="0"/>
              </a:spcAft>
              <a:buClr>
                <a:schemeClr val="dk1"/>
              </a:buClr>
              <a:buSzPts val="1400"/>
              <a:buAutoNum type="arabicPeriod"/>
            </a:pPr>
            <a:r>
              <a:rPr lang="en">
                <a:solidFill>
                  <a:schemeClr val="dk1"/>
                </a:solidFill>
                <a:latin typeface="Consolas"/>
                <a:ea typeface="Consolas"/>
                <a:cs typeface="Consolas"/>
                <a:sym typeface="Consolas"/>
              </a:rPr>
              <a:t>scaleBy</a:t>
            </a:r>
            <a:r>
              <a:rPr lang="en">
                <a:solidFill>
                  <a:schemeClr val="dk1"/>
                </a:solidFill>
              </a:rPr>
              <a:t> returns a function. When is that function executed?</a:t>
            </a:r>
            <a:br>
              <a:rPr lang="en">
                <a:solidFill>
                  <a:schemeClr val="dk1"/>
                </a:solidFill>
              </a:rPr>
            </a:br>
            <a:br>
              <a:rPr lang="en">
                <a:solidFill>
                  <a:schemeClr val="dk1"/>
                </a:solidFill>
              </a:rPr>
            </a:br>
            <a:br>
              <a:rPr lang="en">
                <a:solidFill>
                  <a:schemeClr val="dk1"/>
                </a:solidFill>
              </a:rPr>
            </a:br>
            <a:endParaRPr>
              <a:solidFill>
                <a:schemeClr val="dk1"/>
              </a:solidFill>
            </a:endParaRPr>
          </a:p>
          <a:p>
            <a:pPr marL="457200" lvl="0" indent="-317500" algn="l" rtl="0">
              <a:spcBef>
                <a:spcPts val="0"/>
              </a:spcBef>
              <a:spcAft>
                <a:spcPts val="0"/>
              </a:spcAft>
              <a:buClr>
                <a:schemeClr val="dk1"/>
              </a:buClr>
              <a:buSzPts val="1400"/>
              <a:buAutoNum type="arabicPeriod"/>
            </a:pPr>
            <a:r>
              <a:rPr lang="en">
                <a:solidFill>
                  <a:schemeClr val="dk1"/>
                </a:solidFill>
              </a:rPr>
              <a:t>How does the returned function “remember” the value of </a:t>
            </a:r>
            <a:r>
              <a:rPr lang="en">
                <a:solidFill>
                  <a:schemeClr val="dk1"/>
                </a:solidFill>
                <a:latin typeface="Consolas"/>
                <a:ea typeface="Consolas"/>
                <a:cs typeface="Consolas"/>
                <a:sym typeface="Consolas"/>
              </a:rPr>
              <a:t>n</a:t>
            </a:r>
            <a:r>
              <a:rPr lang="en">
                <a:solidFill>
                  <a:schemeClr val="dk1"/>
                </a:solidFill>
              </a:rPr>
              <a:t>?</a:t>
            </a:r>
            <a:br>
              <a:rPr lang="en">
                <a:solidFill>
                  <a:schemeClr val="dk1"/>
                </a:solidFill>
              </a:rPr>
            </a:br>
            <a:br>
              <a:rPr lang="en">
                <a:solidFill>
                  <a:schemeClr val="dk1"/>
                </a:solidFill>
              </a:rPr>
            </a:br>
            <a:br>
              <a:rPr lang="en">
                <a:solidFill>
                  <a:schemeClr val="dk1"/>
                </a:solidFill>
              </a:rPr>
            </a:br>
            <a:endParaRPr>
              <a:solidFill>
                <a:schemeClr val="dk1"/>
              </a:solidFill>
            </a:endParaRPr>
          </a:p>
        </p:txBody>
      </p:sp>
      <p:sp>
        <p:nvSpPr>
          <p:cNvPr id="191" name="Google Shape;191;p30"/>
          <p:cNvSpPr txBox="1"/>
          <p:nvPr/>
        </p:nvSpPr>
        <p:spPr>
          <a:xfrm>
            <a:off x="4816400" y="2257250"/>
            <a:ext cx="3738000" cy="575100"/>
          </a:xfrm>
          <a:prstGeom prst="rect">
            <a:avLst/>
          </a:prstGeom>
          <a:solidFill>
            <a:srgbClr val="00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The variable </a:t>
            </a:r>
            <a:r>
              <a:rPr lang="en">
                <a:latin typeface="Consolas"/>
                <a:ea typeface="Consolas"/>
                <a:cs typeface="Consolas"/>
                <a:sym typeface="Consolas"/>
              </a:rPr>
              <a:t>p</a:t>
            </a:r>
            <a:r>
              <a:rPr lang="en"/>
              <a:t> is not in scope in </a:t>
            </a:r>
            <a:r>
              <a:rPr lang="en">
                <a:latin typeface="Consolas"/>
                <a:ea typeface="Consolas"/>
                <a:cs typeface="Consolas"/>
                <a:sym typeface="Consolas"/>
              </a:rPr>
              <a:t>scaleBy</a:t>
            </a:r>
            <a:r>
              <a:rPr lang="en"/>
              <a:t>. Trick question!</a:t>
            </a:r>
            <a:endParaRPr/>
          </a:p>
        </p:txBody>
      </p:sp>
      <p:sp>
        <p:nvSpPr>
          <p:cNvPr id="192" name="Google Shape;192;p30"/>
          <p:cNvSpPr txBox="1"/>
          <p:nvPr/>
        </p:nvSpPr>
        <p:spPr>
          <a:xfrm>
            <a:off x="4816400" y="3319750"/>
            <a:ext cx="3738000" cy="431400"/>
          </a:xfrm>
          <a:prstGeom prst="rect">
            <a:avLst/>
          </a:prstGeom>
          <a:solidFill>
            <a:srgbClr val="00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In the code on the left, it is never executed.</a:t>
            </a:r>
            <a:endParaRPr/>
          </a:p>
        </p:txBody>
      </p:sp>
      <p:sp>
        <p:nvSpPr>
          <p:cNvPr id="193" name="Google Shape;193;p30"/>
          <p:cNvSpPr txBox="1"/>
          <p:nvPr/>
        </p:nvSpPr>
        <p:spPr>
          <a:xfrm>
            <a:off x="4816400" y="4399525"/>
            <a:ext cx="3666300" cy="1869000"/>
          </a:xfrm>
          <a:prstGeom prst="rect">
            <a:avLst/>
          </a:prstGeom>
          <a:solidFill>
            <a:srgbClr val="00FFFF"/>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scaleBy does not return the function f. scaleBy returns a </a:t>
            </a:r>
            <a:r>
              <a:rPr lang="en" i="1"/>
              <a:t>closure</a:t>
            </a:r>
            <a:r>
              <a:rPr lang="en"/>
              <a:t>.  A closure is a function with values for its free variables. </a:t>
            </a:r>
            <a:r>
              <a:rPr lang="en">
                <a:solidFill>
                  <a:schemeClr val="dk1"/>
                </a:solidFill>
              </a:rPr>
              <a:t>You cannot directly write a closure. So, we will invent our own notation to talk about them.</a:t>
            </a:r>
            <a:endParaRPr/>
          </a:p>
          <a:p>
            <a:pPr marL="457200" lvl="0" indent="-317500" algn="l" rtl="0">
              <a:spcBef>
                <a:spcPts val="0"/>
              </a:spcBef>
              <a:spcAft>
                <a:spcPts val="0"/>
              </a:spcAft>
              <a:buClr>
                <a:schemeClr val="dk1"/>
              </a:buClr>
              <a:buSzPts val="1400"/>
              <a:buChar char="●"/>
            </a:pPr>
            <a:r>
              <a:rPr lang="en">
                <a:solidFill>
                  <a:schemeClr val="dk1"/>
                </a:solidFill>
              </a:rPr>
              <a:t>The value of </a:t>
            </a:r>
            <a:r>
              <a:rPr lang="en">
                <a:solidFill>
                  <a:schemeClr val="dk1"/>
                </a:solidFill>
                <a:latin typeface="Consolas"/>
                <a:ea typeface="Consolas"/>
                <a:cs typeface="Consolas"/>
                <a:sym typeface="Consolas"/>
              </a:rPr>
              <a:t>scale2</a:t>
            </a:r>
            <a:r>
              <a:rPr lang="en">
                <a:solidFill>
                  <a:schemeClr val="dk1"/>
                </a:solidFill>
              </a:rPr>
              <a:t> is </a:t>
            </a:r>
            <a:r>
              <a:rPr lang="en">
                <a:solidFill>
                  <a:schemeClr val="dk1"/>
                </a:solidFill>
                <a:latin typeface="Consolas"/>
                <a:ea typeface="Consolas"/>
                <a:cs typeface="Consolas"/>
                <a:sym typeface="Consolas"/>
              </a:rPr>
              <a:t>f [n → 2 ]</a:t>
            </a:r>
            <a:endParaRPr>
              <a:solidFill>
                <a:schemeClr val="dk1"/>
              </a:solidFill>
              <a:latin typeface="Consolas"/>
              <a:ea typeface="Consolas"/>
              <a:cs typeface="Consolas"/>
              <a:sym typeface="Consolas"/>
            </a:endParaRPr>
          </a:p>
          <a:p>
            <a:pPr marL="457200" lvl="0" indent="-317500" algn="l" rtl="0">
              <a:spcBef>
                <a:spcPts val="0"/>
              </a:spcBef>
              <a:spcAft>
                <a:spcPts val="0"/>
              </a:spcAft>
              <a:buClr>
                <a:schemeClr val="dk1"/>
              </a:buClr>
              <a:buSzPts val="1400"/>
              <a:buFont typeface="Consolas"/>
              <a:buChar char="●"/>
            </a:pPr>
            <a:r>
              <a:rPr lang="en">
                <a:solidFill>
                  <a:schemeClr val="dk1"/>
                </a:solidFill>
              </a:rPr>
              <a:t>The value of </a:t>
            </a:r>
            <a:r>
              <a:rPr lang="en">
                <a:solidFill>
                  <a:schemeClr val="dk1"/>
                </a:solidFill>
                <a:latin typeface="Consolas"/>
                <a:ea typeface="Consolas"/>
                <a:cs typeface="Consolas"/>
                <a:sym typeface="Consolas"/>
              </a:rPr>
              <a:t>scale5</a:t>
            </a:r>
            <a:r>
              <a:rPr lang="en">
                <a:solidFill>
                  <a:schemeClr val="dk1"/>
                </a:solidFill>
              </a:rPr>
              <a:t> is </a:t>
            </a:r>
            <a:r>
              <a:rPr lang="en">
                <a:solidFill>
                  <a:schemeClr val="dk1"/>
                </a:solidFill>
                <a:latin typeface="Consolas"/>
                <a:ea typeface="Consolas"/>
                <a:cs typeface="Consolas"/>
                <a:sym typeface="Consolas"/>
              </a:rPr>
              <a:t>f [n → 5 ]</a:t>
            </a:r>
            <a:endParaRPr>
              <a:solidFill>
                <a:schemeClr val="dk1"/>
              </a:solidFill>
              <a:latin typeface="Consolas"/>
              <a:ea typeface="Consolas"/>
              <a:cs typeface="Consolas"/>
              <a:sym typeface="Consolas"/>
            </a:endParaRPr>
          </a:p>
          <a:p>
            <a:pPr marL="0" lvl="0" indent="0" algn="l" rtl="0">
              <a:spcBef>
                <a:spcPts val="0"/>
              </a:spcBef>
              <a:spcAft>
                <a:spcPts val="0"/>
              </a:spcAft>
              <a:buNone/>
            </a:pPr>
            <a:endParaRPr>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pic>
        <p:nvPicPr>
          <p:cNvPr id="198" name="Google Shape;198;p31"/>
          <p:cNvPicPr preferRelativeResize="0"/>
          <p:nvPr/>
        </p:nvPicPr>
        <p:blipFill>
          <a:blip r:embed="rId3">
            <a:alphaModFix/>
          </a:blip>
          <a:stretch>
            <a:fillRect/>
          </a:stretch>
        </p:blipFill>
        <p:spPr>
          <a:xfrm>
            <a:off x="244575" y="800350"/>
            <a:ext cx="8654850" cy="5257300"/>
          </a:xfrm>
          <a:prstGeom prst="rect">
            <a:avLst/>
          </a:prstGeom>
          <a:noFill/>
          <a:ln>
            <a:noFill/>
          </a:ln>
        </p:spPr>
      </p:pic>
      <p:cxnSp>
        <p:nvCxnSpPr>
          <p:cNvPr id="199" name="Google Shape;199;p31"/>
          <p:cNvCxnSpPr/>
          <p:nvPr/>
        </p:nvCxnSpPr>
        <p:spPr>
          <a:xfrm rot="10800000" flipH="1">
            <a:off x="447250" y="5453425"/>
            <a:ext cx="4064700" cy="47100"/>
          </a:xfrm>
          <a:prstGeom prst="straightConnector1">
            <a:avLst/>
          </a:prstGeom>
          <a:noFill/>
          <a:ln w="114300" cap="flat" cmpd="sng">
            <a:solidFill>
              <a:srgbClr val="FF0000"/>
            </a:solidFill>
            <a:prstDash val="solid"/>
            <a:round/>
            <a:headEnd type="none" w="med" len="med"/>
            <a:tailEnd type="none" w="med" len="med"/>
          </a:ln>
        </p:spPr>
      </p:cxnSp>
      <p:sp>
        <p:nvSpPr>
          <p:cNvPr id="200" name="Google Shape;200;p31"/>
          <p:cNvSpPr txBox="1"/>
          <p:nvPr/>
        </p:nvSpPr>
        <p:spPr>
          <a:xfrm>
            <a:off x="353100" y="4331375"/>
            <a:ext cx="4370700" cy="651300"/>
          </a:xfrm>
          <a:prstGeom prst="rect">
            <a:avLst/>
          </a:prstGeom>
          <a:solidFill>
            <a:srgbClr val="FFFFFF">
              <a:alpha val="51920"/>
            </a:srgbClr>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5900" b="1">
                <a:solidFill>
                  <a:srgbClr val="FF0000"/>
                </a:solidFill>
              </a:rPr>
              <a:t>CLOSURES</a:t>
            </a:r>
            <a:endParaRPr sz="51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265500" y="1644233"/>
            <a:ext cx="4045200" cy="1976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First-Class Functions</a:t>
            </a:r>
            <a:endParaRPr/>
          </a:p>
        </p:txBody>
      </p:sp>
      <p:sp>
        <p:nvSpPr>
          <p:cNvPr id="61" name="Google Shape;61;p14"/>
          <p:cNvSpPr txBox="1">
            <a:spLocks noGrp="1"/>
          </p:cNvSpPr>
          <p:nvPr>
            <p:ph type="subTitle" idx="1"/>
          </p:nvPr>
        </p:nvSpPr>
        <p:spPr>
          <a:xfrm>
            <a:off x="265500" y="3737433"/>
            <a:ext cx="4045200" cy="1646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We introduce the idea that functions are values, code is data, etc.</a:t>
            </a:r>
            <a:endParaRPr/>
          </a:p>
        </p:txBody>
      </p:sp>
      <p:sp>
        <p:nvSpPr>
          <p:cNvPr id="62" name="Google Shape;62;p14"/>
          <p:cNvSpPr txBox="1">
            <a:spLocks noGrp="1"/>
          </p:cNvSpPr>
          <p:nvPr>
            <p:ph type="body" idx="2"/>
          </p:nvPr>
        </p:nvSpPr>
        <p:spPr>
          <a:xfrm>
            <a:off x="4939500" y="965433"/>
            <a:ext cx="3837000" cy="4926900"/>
          </a:xfrm>
          <a:prstGeom prst="rect">
            <a:avLst/>
          </a:prstGeom>
        </p:spPr>
        <p:txBody>
          <a:bodyPr spcFirstLastPara="1" wrap="square" lIns="91425" tIns="91425" rIns="91425" bIns="91425" anchor="ctr" anchorCtr="0">
            <a:noAutofit/>
          </a:bodyPr>
          <a:lstStyle/>
          <a:p>
            <a:pPr marL="0" lvl="0" indent="0" algn="l" rtl="0">
              <a:spcBef>
                <a:spcPts val="0"/>
              </a:spcBef>
              <a:spcAft>
                <a:spcPts val="1600"/>
              </a:spcAft>
              <a:buNone/>
            </a:pPr>
            <a:r>
              <a:rPr lang="en"/>
              <a:t>Some of the concepts in this section are </a:t>
            </a:r>
            <a:r>
              <a:rPr lang="en" i="1"/>
              <a:t>very hard</a:t>
            </a:r>
            <a:r>
              <a:rPr lang="en"/>
              <a:t>, and won’t really make sense until we get to the next section, where we introduce the idea of closures. We recommend revisiting the examples in this section after you learn about closures.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2"/>
          <p:cNvSpPr txBox="1"/>
          <p:nvPr/>
        </p:nvSpPr>
        <p:spPr>
          <a:xfrm>
            <a:off x="4971725" y="1714350"/>
            <a:ext cx="3467700" cy="3174000"/>
          </a:xfrm>
          <a:prstGeom prst="rect">
            <a:avLst/>
          </a:prstGeom>
          <a:solidFill>
            <a:srgbClr val="FFFF00"/>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What is the value of </a:t>
            </a:r>
            <a:r>
              <a:rPr lang="en">
                <a:latin typeface="Consolas"/>
                <a:ea typeface="Consolas"/>
                <a:cs typeface="Consolas"/>
                <a:sym typeface="Consolas"/>
              </a:rPr>
              <a:t>f</a:t>
            </a:r>
            <a:r>
              <a:rPr lang="en"/>
              <a:t> and </a:t>
            </a:r>
            <a:r>
              <a:rPr lang="en">
                <a:latin typeface="Consolas"/>
                <a:ea typeface="Consolas"/>
                <a:cs typeface="Consolas"/>
                <a:sym typeface="Consolas"/>
              </a:rPr>
              <a:t>g</a:t>
            </a:r>
            <a:r>
              <a:rPr lang="en"/>
              <a:t>?</a:t>
            </a:r>
            <a:endParaRPr/>
          </a:p>
          <a:p>
            <a:pPr marL="0" lvl="0" indent="0" algn="l" rtl="0">
              <a:spcBef>
                <a:spcPts val="0"/>
              </a:spcBef>
              <a:spcAft>
                <a:spcPts val="0"/>
              </a:spcAft>
              <a:buNone/>
            </a:pPr>
            <a:endParaRPr/>
          </a:p>
          <a:p>
            <a:pPr marL="0" lvl="0" indent="0" algn="l" rtl="0">
              <a:spcBef>
                <a:spcPts val="0"/>
              </a:spcBef>
              <a:spcAft>
                <a:spcPts val="0"/>
              </a:spcAft>
              <a:buNone/>
            </a:pPr>
            <a:r>
              <a:rPr lang="en">
                <a:latin typeface="Consolas"/>
                <a:ea typeface="Consolas"/>
                <a:cs typeface="Consolas"/>
                <a:sym typeface="Consolas"/>
              </a:rPr>
              <a:t>f === add [ x → 10]</a:t>
            </a:r>
            <a:endParaRPr>
              <a:latin typeface="Consolas"/>
              <a:ea typeface="Consolas"/>
              <a:cs typeface="Consolas"/>
              <a:sym typeface="Consolas"/>
            </a:endParaRPr>
          </a:p>
          <a:p>
            <a:pPr marL="0" lvl="0" indent="0" algn="l" rtl="0">
              <a:spcBef>
                <a:spcPts val="0"/>
              </a:spcBef>
              <a:spcAft>
                <a:spcPts val="0"/>
              </a:spcAft>
              <a:buNone/>
            </a:pPr>
            <a:r>
              <a:rPr lang="en">
                <a:solidFill>
                  <a:schemeClr val="dk1"/>
                </a:solidFill>
                <a:latin typeface="Consolas"/>
                <a:ea typeface="Consolas"/>
                <a:cs typeface="Consolas"/>
                <a:sym typeface="Consolas"/>
              </a:rPr>
              <a:t>g === add [ x → 100]</a:t>
            </a:r>
            <a:endParaRPr>
              <a:solidFill>
                <a:schemeClr val="dk1"/>
              </a:solidFill>
              <a:latin typeface="Consolas"/>
              <a:ea typeface="Consolas"/>
              <a:cs typeface="Consolas"/>
              <a:sym typeface="Consolas"/>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
                <a:solidFill>
                  <a:schemeClr val="dk1"/>
                </a:solidFill>
              </a:rPr>
              <a:t>What is the value of </a:t>
            </a:r>
            <a:r>
              <a:rPr lang="en">
                <a:solidFill>
                  <a:schemeClr val="dk1"/>
                </a:solidFill>
                <a:latin typeface="Consolas"/>
                <a:ea typeface="Consolas"/>
                <a:cs typeface="Consolas"/>
                <a:sym typeface="Consolas"/>
              </a:rPr>
              <a:t>r</a:t>
            </a:r>
            <a:r>
              <a:rPr lang="en">
                <a:solidFill>
                  <a:schemeClr val="dk1"/>
                </a:solidFill>
              </a:rPr>
              <a:t>?</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We apply the closure </a:t>
            </a:r>
            <a:r>
              <a:rPr lang="en">
                <a:solidFill>
                  <a:schemeClr val="dk1"/>
                </a:solidFill>
                <a:latin typeface="Consolas"/>
                <a:ea typeface="Consolas"/>
                <a:cs typeface="Consolas"/>
                <a:sym typeface="Consolas"/>
              </a:rPr>
              <a:t>add [ x → 10] </a:t>
            </a:r>
            <a:r>
              <a:rPr lang="en">
                <a:solidFill>
                  <a:schemeClr val="dk1"/>
                </a:solidFill>
              </a:rPr>
              <a:t>to the argument </a:t>
            </a:r>
            <a:r>
              <a:rPr lang="en">
                <a:solidFill>
                  <a:schemeClr val="dk1"/>
                </a:solidFill>
                <a:latin typeface="Consolas"/>
                <a:ea typeface="Consolas"/>
                <a:cs typeface="Consolas"/>
                <a:sym typeface="Consolas"/>
              </a:rPr>
              <a:t>1</a:t>
            </a:r>
            <a:r>
              <a:rPr lang="en">
                <a:solidFill>
                  <a:schemeClr val="dk1"/>
                </a:solidFill>
              </a:rPr>
              <a:t>.</a:t>
            </a:r>
            <a:endParaRPr>
              <a:solidFill>
                <a:schemeClr val="dk1"/>
              </a:solidFill>
            </a:endParaRPr>
          </a:p>
        </p:txBody>
      </p:sp>
      <p:sp>
        <p:nvSpPr>
          <p:cNvPr id="206" name="Google Shape;206;p32"/>
          <p:cNvSpPr txBox="1">
            <a:spLocks noGrp="1"/>
          </p:cNvSpPr>
          <p:nvPr>
            <p:ph type="body" idx="1"/>
          </p:nvPr>
        </p:nvSpPr>
        <p:spPr>
          <a:xfrm>
            <a:off x="412325" y="1714350"/>
            <a:ext cx="4389600" cy="4166100"/>
          </a:xfrm>
          <a:prstGeom prst="rect">
            <a:avLst/>
          </a:prstGeom>
          <a:solidFill>
            <a:srgbClr val="D9D9D9"/>
          </a:solidFill>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300">
                <a:solidFill>
                  <a:srgbClr val="000000"/>
                </a:solidFill>
                <a:latin typeface="Consolas"/>
                <a:ea typeface="Consolas"/>
                <a:cs typeface="Consolas"/>
                <a:sym typeface="Consolas"/>
              </a:rPr>
              <a:t>// makeAdder(x: number): (y: number) =&gt; number</a:t>
            </a: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a:solidFill>
                  <a:srgbClr val="000000"/>
                </a:solidFill>
                <a:latin typeface="Consolas"/>
                <a:ea typeface="Consolas"/>
                <a:cs typeface="Consolas"/>
                <a:sym typeface="Consolas"/>
              </a:rPr>
              <a:t>function makeAdder(x) {</a:t>
            </a: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a:solidFill>
                  <a:srgbClr val="000000"/>
                </a:solidFill>
                <a:latin typeface="Consolas"/>
                <a:ea typeface="Consolas"/>
                <a:cs typeface="Consolas"/>
                <a:sym typeface="Consolas"/>
              </a:rPr>
              <a:t>  // add(y: number): number</a:t>
            </a: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a:solidFill>
                  <a:srgbClr val="000000"/>
                </a:solidFill>
                <a:latin typeface="Consolas"/>
                <a:ea typeface="Consolas"/>
                <a:cs typeface="Consolas"/>
                <a:sym typeface="Consolas"/>
              </a:rPr>
              <a:t>  function add(y) {</a:t>
            </a: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a:solidFill>
                  <a:srgbClr val="000000"/>
                </a:solidFill>
                <a:latin typeface="Consolas"/>
                <a:ea typeface="Consolas"/>
                <a:cs typeface="Consolas"/>
                <a:sym typeface="Consolas"/>
              </a:rPr>
              <a:t>    return x + y;</a:t>
            </a: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a:solidFill>
                  <a:srgbClr val="000000"/>
                </a:solidFill>
                <a:latin typeface="Consolas"/>
                <a:ea typeface="Consolas"/>
                <a:cs typeface="Consolas"/>
                <a:sym typeface="Consolas"/>
              </a:rPr>
              <a:t>  }</a:t>
            </a: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a:solidFill>
                  <a:srgbClr val="000000"/>
                </a:solidFill>
                <a:latin typeface="Consolas"/>
                <a:ea typeface="Consolas"/>
                <a:cs typeface="Consolas"/>
                <a:sym typeface="Consolas"/>
              </a:rPr>
              <a:t>  return add;</a:t>
            </a: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a:solidFill>
                  <a:srgbClr val="000000"/>
                </a:solidFill>
                <a:latin typeface="Consolas"/>
                <a:ea typeface="Consolas"/>
                <a:cs typeface="Consolas"/>
                <a:sym typeface="Consolas"/>
              </a:rPr>
              <a:t>}</a:t>
            </a: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a:solidFill>
                  <a:srgbClr val="000000"/>
                </a:solidFill>
                <a:latin typeface="Consolas"/>
                <a:ea typeface="Consolas"/>
                <a:cs typeface="Consolas"/>
                <a:sym typeface="Consolas"/>
              </a:rPr>
              <a:t>let f = makeAdder(10);</a:t>
            </a: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a:solidFill>
                  <a:srgbClr val="000000"/>
                </a:solidFill>
                <a:latin typeface="Consolas"/>
                <a:ea typeface="Consolas"/>
                <a:cs typeface="Consolas"/>
                <a:sym typeface="Consolas"/>
              </a:rPr>
              <a:t>let g = makeAdder(100);</a:t>
            </a: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a:solidFill>
                  <a:srgbClr val="000000"/>
                </a:solidFill>
                <a:latin typeface="Consolas"/>
                <a:ea typeface="Consolas"/>
                <a:cs typeface="Consolas"/>
                <a:sym typeface="Consolas"/>
              </a:rPr>
              <a:t>let r = f(1);</a:t>
            </a:r>
            <a:endParaRPr sz="1300">
              <a:solidFill>
                <a:srgbClr val="000000"/>
              </a:solidFill>
              <a:latin typeface="Consolas"/>
              <a:ea typeface="Consolas"/>
              <a:cs typeface="Consolas"/>
              <a:sym typeface="Consolas"/>
            </a:endParaRPr>
          </a:p>
        </p:txBody>
      </p:sp>
      <p:sp>
        <p:nvSpPr>
          <p:cNvPr id="207" name="Google Shape;207;p32"/>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500"/>
              <a:t>Another example</a:t>
            </a:r>
            <a:endParaRPr sz="25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33"/>
          <p:cNvSpPr txBox="1">
            <a:spLocks noGrp="1"/>
          </p:cNvSpPr>
          <p:nvPr>
            <p:ph type="body" idx="1"/>
          </p:nvPr>
        </p:nvSpPr>
        <p:spPr>
          <a:xfrm>
            <a:off x="412325" y="1714350"/>
            <a:ext cx="8012700" cy="3562200"/>
          </a:xfrm>
          <a:prstGeom prst="rect">
            <a:avLst/>
          </a:prstGeom>
          <a:solidFill>
            <a:srgbClr val="D9D9D9"/>
          </a:solidFill>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300">
                <a:solidFill>
                  <a:srgbClr val="000000"/>
                </a:solidFill>
                <a:latin typeface="Consolas"/>
                <a:ea typeface="Consolas"/>
                <a:cs typeface="Consolas"/>
                <a:sym typeface="Consolas"/>
              </a:rPr>
              <a:t>// crazy(x: number): (y: number) =&gt; number</a:t>
            </a: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a:solidFill>
                  <a:srgbClr val="000000"/>
                </a:solidFill>
                <a:latin typeface="Consolas"/>
                <a:ea typeface="Consolas"/>
                <a:cs typeface="Consolas"/>
                <a:sym typeface="Consolas"/>
              </a:rPr>
              <a:t>function crazy(x) {</a:t>
            </a: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a:solidFill>
                  <a:srgbClr val="000000"/>
                </a:solidFill>
                <a:latin typeface="Consolas"/>
                <a:ea typeface="Consolas"/>
                <a:cs typeface="Consolas"/>
                <a:sym typeface="Consolas"/>
              </a:rPr>
              <a:t>  // add(y: number): number</a:t>
            </a: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a:solidFill>
                  <a:srgbClr val="000000"/>
                </a:solidFill>
                <a:latin typeface="Consolas"/>
                <a:ea typeface="Consolas"/>
                <a:cs typeface="Consolas"/>
                <a:sym typeface="Consolas"/>
              </a:rPr>
              <a:t>  function add(y) {</a:t>
            </a: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a:solidFill>
                  <a:srgbClr val="000000"/>
                </a:solidFill>
                <a:latin typeface="Consolas"/>
                <a:ea typeface="Consolas"/>
                <a:cs typeface="Consolas"/>
                <a:sym typeface="Consolas"/>
              </a:rPr>
              <a:t>    let tmp = x + 1;</a:t>
            </a: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a:solidFill>
                  <a:srgbClr val="000000"/>
                </a:solidFill>
                <a:latin typeface="Consolas"/>
                <a:ea typeface="Consolas"/>
                <a:cs typeface="Consolas"/>
                <a:sym typeface="Consolas"/>
              </a:rPr>
              <a:t>    x = x + 1;</a:t>
            </a: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a:solidFill>
                  <a:srgbClr val="000000"/>
                </a:solidFill>
                <a:latin typeface="Consolas"/>
                <a:ea typeface="Consolas"/>
                <a:cs typeface="Consolas"/>
                <a:sym typeface="Consolas"/>
              </a:rPr>
              <a:t>    return tmp + y;</a:t>
            </a: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a:solidFill>
                  <a:srgbClr val="000000"/>
                </a:solidFill>
                <a:latin typeface="Consolas"/>
                <a:ea typeface="Consolas"/>
                <a:cs typeface="Consolas"/>
                <a:sym typeface="Consolas"/>
              </a:rPr>
              <a:t>  }</a:t>
            </a: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a:solidFill>
                  <a:srgbClr val="000000"/>
                </a:solidFill>
                <a:latin typeface="Consolas"/>
                <a:ea typeface="Consolas"/>
                <a:cs typeface="Consolas"/>
                <a:sym typeface="Consolas"/>
              </a:rPr>
              <a:t>  return add;</a:t>
            </a: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a:solidFill>
                  <a:srgbClr val="000000"/>
                </a:solidFill>
                <a:latin typeface="Consolas"/>
                <a:ea typeface="Consolas"/>
                <a:cs typeface="Consolas"/>
                <a:sym typeface="Consolas"/>
              </a:rPr>
              <a:t>}</a:t>
            </a: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a:solidFill>
                  <a:srgbClr val="000000"/>
                </a:solidFill>
                <a:latin typeface="Consolas"/>
                <a:ea typeface="Consolas"/>
                <a:cs typeface="Consolas"/>
                <a:sym typeface="Consolas"/>
              </a:rPr>
              <a:t>let f = crazy(10); // add[x → 10]</a:t>
            </a: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a:solidFill>
                  <a:srgbClr val="000000"/>
                </a:solidFill>
                <a:latin typeface="Consolas"/>
                <a:ea typeface="Consolas"/>
                <a:cs typeface="Consolas"/>
                <a:sym typeface="Consolas"/>
              </a:rPr>
              <a:t>let g = crazy(10); // add[x → 10]</a:t>
            </a: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a:solidFill>
                  <a:srgbClr val="000000"/>
                </a:solidFill>
                <a:latin typeface="Consolas"/>
                <a:ea typeface="Consolas"/>
                <a:cs typeface="Consolas"/>
                <a:sym typeface="Consolas"/>
              </a:rPr>
              <a:t>console.log(f(100)); // Calls add[x→10] updates f to add[x→11] and returns 110;</a:t>
            </a: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a:solidFill>
                  <a:schemeClr val="dk1"/>
                </a:solidFill>
                <a:latin typeface="Consolas"/>
                <a:ea typeface="Consolas"/>
                <a:cs typeface="Consolas"/>
                <a:sym typeface="Consolas"/>
              </a:rPr>
              <a:t>console.log(f(100)); // Calls add[x→11], updates f to add[x→12] and returns 111;</a:t>
            </a:r>
            <a:endParaRPr sz="1300">
              <a:solidFill>
                <a:schemeClr val="dk1"/>
              </a:solidFill>
              <a:latin typeface="Consolas"/>
              <a:ea typeface="Consolas"/>
              <a:cs typeface="Consolas"/>
              <a:sym typeface="Consolas"/>
            </a:endParaRPr>
          </a:p>
          <a:p>
            <a:pPr marL="0" lvl="0" indent="0" algn="l" rtl="0">
              <a:lnSpc>
                <a:spcPct val="100000"/>
              </a:lnSpc>
              <a:spcBef>
                <a:spcPts val="0"/>
              </a:spcBef>
              <a:spcAft>
                <a:spcPts val="0"/>
              </a:spcAft>
              <a:buNone/>
            </a:pPr>
            <a:r>
              <a:rPr lang="en" sz="1300">
                <a:solidFill>
                  <a:schemeClr val="dk1"/>
                </a:solidFill>
                <a:latin typeface="Consolas"/>
                <a:ea typeface="Consolas"/>
                <a:cs typeface="Consolas"/>
                <a:sym typeface="Consolas"/>
              </a:rPr>
              <a:t>console.log(g(100)); // Calls add[x→10], updates g to add[x→11] and returns 110;</a:t>
            </a:r>
            <a:endParaRPr sz="1300">
              <a:solidFill>
                <a:schemeClr val="dk1"/>
              </a:solidFill>
              <a:latin typeface="Consolas"/>
              <a:ea typeface="Consolas"/>
              <a:cs typeface="Consolas"/>
              <a:sym typeface="Consolas"/>
            </a:endParaRPr>
          </a:p>
          <a:p>
            <a:pPr marL="0" lvl="0" indent="0" algn="l" rtl="0">
              <a:lnSpc>
                <a:spcPct val="100000"/>
              </a:lnSpc>
              <a:spcBef>
                <a:spcPts val="0"/>
              </a:spcBef>
              <a:spcAft>
                <a:spcPts val="0"/>
              </a:spcAft>
              <a:buNone/>
            </a:pPr>
            <a:endParaRPr sz="1300">
              <a:solidFill>
                <a:schemeClr val="dk1"/>
              </a:solidFill>
              <a:latin typeface="Consolas"/>
              <a:ea typeface="Consolas"/>
              <a:cs typeface="Consolas"/>
              <a:sym typeface="Consolas"/>
            </a:endParaRPr>
          </a:p>
        </p:txBody>
      </p:sp>
      <p:sp>
        <p:nvSpPr>
          <p:cNvPr id="213" name="Google Shape;213;p33"/>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500"/>
              <a:t>Closures  + assignment</a:t>
            </a:r>
            <a:endParaRPr sz="2500"/>
          </a:p>
        </p:txBody>
      </p:sp>
      <p:sp>
        <p:nvSpPr>
          <p:cNvPr id="214" name="Google Shape;214;p33"/>
          <p:cNvSpPr txBox="1"/>
          <p:nvPr/>
        </p:nvSpPr>
        <p:spPr>
          <a:xfrm>
            <a:off x="4957325" y="5276550"/>
            <a:ext cx="3467700" cy="1466400"/>
          </a:xfrm>
          <a:prstGeom prst="rect">
            <a:avLst/>
          </a:prstGeom>
          <a:solidFill>
            <a:srgbClr val="FFFF00"/>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Closures + assignment = very confusing. You need to understand this. (We will have questions like this on the exam.) We strongly recommend you not write code like this, though it is sometimes unavoidable.</a:t>
            </a:r>
            <a:endParaRPr>
              <a:solidFill>
                <a:schemeClr val="dk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8"/>
        <p:cNvGrpSpPr/>
        <p:nvPr/>
      </p:nvGrpSpPr>
      <p:grpSpPr>
        <a:xfrm>
          <a:off x="0" y="0"/>
          <a:ext cx="0" cy="0"/>
          <a:chOff x="0" y="0"/>
          <a:chExt cx="0" cy="0"/>
        </a:xfrm>
      </p:grpSpPr>
      <p:sp>
        <p:nvSpPr>
          <p:cNvPr id="219" name="Google Shape;219;p34"/>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Exercise</a:t>
            </a:r>
            <a:endParaRPr/>
          </a:p>
        </p:txBody>
      </p:sp>
      <p:sp>
        <p:nvSpPr>
          <p:cNvPr id="220" name="Google Shape;220;p34"/>
          <p:cNvSpPr txBox="1"/>
          <p:nvPr/>
        </p:nvSpPr>
        <p:spPr>
          <a:xfrm>
            <a:off x="3637475" y="1507850"/>
            <a:ext cx="4686900" cy="2373900"/>
          </a:xfrm>
          <a:prstGeom prst="rect">
            <a:avLst/>
          </a:prstGeom>
          <a:solidFill>
            <a:srgbClr val="FFFF00"/>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Q: What is the value of </a:t>
            </a:r>
            <a:r>
              <a:rPr lang="en">
                <a:latin typeface="Consolas"/>
                <a:ea typeface="Consolas"/>
                <a:cs typeface="Consolas"/>
                <a:sym typeface="Consolas"/>
              </a:rPr>
              <a:t>s</a:t>
            </a:r>
            <a:r>
              <a:rPr lang="en"/>
              <a:t>?</a:t>
            </a:r>
            <a:endParaRPr/>
          </a:p>
          <a:p>
            <a:pPr marL="0" lvl="0" indent="0" algn="l" rtl="0">
              <a:spcBef>
                <a:spcPts val="0"/>
              </a:spcBef>
              <a:spcAft>
                <a:spcPts val="0"/>
              </a:spcAft>
              <a:buNone/>
            </a:pPr>
            <a:r>
              <a:rPr lang="en"/>
              <a:t>A: The question is meaningless.</a:t>
            </a:r>
            <a:endParaRPr/>
          </a:p>
          <a:p>
            <a:pPr marL="0" lvl="0" indent="0" algn="l" rtl="0">
              <a:spcBef>
                <a:spcPts val="0"/>
              </a:spcBef>
              <a:spcAft>
                <a:spcPts val="0"/>
              </a:spcAft>
              <a:buNone/>
            </a:pPr>
            <a:endParaRPr/>
          </a:p>
          <a:p>
            <a:pPr marL="0" lvl="0" indent="0" algn="l" rtl="0">
              <a:spcBef>
                <a:spcPts val="0"/>
              </a:spcBef>
              <a:spcAft>
                <a:spcPts val="0"/>
              </a:spcAft>
              <a:buNone/>
            </a:pPr>
            <a:r>
              <a:rPr lang="en"/>
              <a:t>Q: What is value of </a:t>
            </a:r>
            <a:r>
              <a:rPr lang="en">
                <a:latin typeface="Consolas"/>
                <a:ea typeface="Consolas"/>
                <a:cs typeface="Consolas"/>
                <a:sym typeface="Consolas"/>
              </a:rPr>
              <a:t>s</a:t>
            </a:r>
            <a:r>
              <a:rPr lang="en"/>
              <a:t> within </a:t>
            </a:r>
            <a:r>
              <a:rPr lang="en">
                <a:latin typeface="Consolas"/>
                <a:ea typeface="Consolas"/>
                <a:cs typeface="Consolas"/>
                <a:sym typeface="Consolas"/>
              </a:rPr>
              <a:t>f</a:t>
            </a:r>
            <a:r>
              <a:rPr lang="en"/>
              <a:t>.</a:t>
            </a:r>
            <a:endParaRPr/>
          </a:p>
          <a:p>
            <a:pPr marL="0" lvl="0" indent="0" algn="l" rtl="0">
              <a:spcBef>
                <a:spcPts val="0"/>
              </a:spcBef>
              <a:spcAft>
                <a:spcPts val="0"/>
              </a:spcAft>
              <a:buNone/>
            </a:pPr>
            <a:r>
              <a:rPr lang="en"/>
              <a:t>A: The outer function, </a:t>
            </a:r>
            <a:r>
              <a:rPr lang="en">
                <a:latin typeface="Consolas"/>
                <a:ea typeface="Consolas"/>
                <a:cs typeface="Consolas"/>
                <a:sym typeface="Consolas"/>
              </a:rPr>
              <a:t>printString</a:t>
            </a:r>
            <a:r>
              <a:rPr lang="en"/>
              <a:t> has not yet been applied.</a:t>
            </a:r>
            <a:endParaRPr/>
          </a:p>
          <a:p>
            <a:pPr marL="0" lvl="0" indent="0" algn="l" rtl="0">
              <a:spcBef>
                <a:spcPts val="0"/>
              </a:spcBef>
              <a:spcAft>
                <a:spcPts val="0"/>
              </a:spcAft>
              <a:buNone/>
            </a:pPr>
            <a:endParaRPr/>
          </a:p>
          <a:p>
            <a:pPr marL="0" lvl="0" indent="0" algn="l" rtl="0">
              <a:spcBef>
                <a:spcPts val="0"/>
              </a:spcBef>
              <a:spcAft>
                <a:spcPts val="0"/>
              </a:spcAft>
              <a:buNone/>
            </a:pPr>
            <a:r>
              <a:rPr lang="en"/>
              <a:t>Q: What is the value of </a:t>
            </a:r>
            <a:r>
              <a:rPr lang="en">
                <a:latin typeface="Consolas"/>
                <a:ea typeface="Consolas"/>
                <a:cs typeface="Consolas"/>
                <a:sym typeface="Consolas"/>
              </a:rPr>
              <a:t>s</a:t>
            </a:r>
            <a:r>
              <a:rPr lang="en"/>
              <a:t> within </a:t>
            </a:r>
            <a:r>
              <a:rPr lang="en">
                <a:latin typeface="Consolas"/>
                <a:ea typeface="Consolas"/>
                <a:cs typeface="Consolas"/>
                <a:sym typeface="Consolas"/>
              </a:rPr>
              <a:t>f1</a:t>
            </a:r>
            <a:r>
              <a:rPr lang="en"/>
              <a:t>?</a:t>
            </a:r>
            <a:endParaRPr/>
          </a:p>
          <a:p>
            <a:pPr marL="0" lvl="0" indent="0" algn="l" rtl="0">
              <a:spcBef>
                <a:spcPts val="0"/>
              </a:spcBef>
              <a:spcAft>
                <a:spcPts val="0"/>
              </a:spcAft>
              <a:buNone/>
            </a:pPr>
            <a:r>
              <a:rPr lang="en"/>
              <a:t>A: The value of </a:t>
            </a:r>
            <a:r>
              <a:rPr lang="en">
                <a:latin typeface="Consolas"/>
                <a:ea typeface="Consolas"/>
                <a:cs typeface="Consolas"/>
                <a:sym typeface="Consolas"/>
              </a:rPr>
              <a:t>f1</a:t>
            </a:r>
            <a:r>
              <a:rPr lang="en"/>
              <a:t> is </a:t>
            </a:r>
            <a:r>
              <a:rPr lang="en">
                <a:latin typeface="Consolas"/>
                <a:ea typeface="Consolas"/>
                <a:cs typeface="Consolas"/>
                <a:sym typeface="Consolas"/>
              </a:rPr>
              <a:t>f[s→"cats"]</a:t>
            </a:r>
            <a:r>
              <a:rPr lang="en"/>
              <a:t>, thus the value of </a:t>
            </a:r>
            <a:r>
              <a:rPr lang="en">
                <a:latin typeface="Consolas"/>
                <a:ea typeface="Consolas"/>
                <a:cs typeface="Consolas"/>
                <a:sym typeface="Consolas"/>
              </a:rPr>
              <a:t>s</a:t>
            </a:r>
            <a:r>
              <a:rPr lang="en"/>
              <a:t> is </a:t>
            </a:r>
            <a:r>
              <a:rPr lang="en">
                <a:latin typeface="Consolas"/>
                <a:ea typeface="Consolas"/>
                <a:cs typeface="Consolas"/>
                <a:sym typeface="Consolas"/>
              </a:rPr>
              <a:t>"cats"</a:t>
            </a:r>
            <a:r>
              <a:rPr lang="en"/>
              <a:t>.</a:t>
            </a:r>
            <a:endParaRPr/>
          </a:p>
        </p:txBody>
      </p:sp>
      <p:sp>
        <p:nvSpPr>
          <p:cNvPr id="221" name="Google Shape;221;p34"/>
          <p:cNvSpPr txBox="1">
            <a:spLocks noGrp="1"/>
          </p:cNvSpPr>
          <p:nvPr>
            <p:ph type="body" idx="1"/>
          </p:nvPr>
        </p:nvSpPr>
        <p:spPr>
          <a:xfrm>
            <a:off x="311700" y="1507850"/>
            <a:ext cx="3210600" cy="2949000"/>
          </a:xfrm>
          <a:prstGeom prst="rect">
            <a:avLst/>
          </a:prstGeom>
          <a:solidFill>
            <a:srgbClr val="D9D9D9"/>
          </a:solidFill>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1400">
                <a:solidFill>
                  <a:srgbClr val="000000"/>
                </a:solidFill>
                <a:latin typeface="Consolas"/>
                <a:ea typeface="Consolas"/>
                <a:cs typeface="Consolas"/>
                <a:sym typeface="Consolas"/>
              </a:rPr>
              <a:t>function printString(s) {</a:t>
            </a:r>
            <a:endParaRPr sz="1400">
              <a:solidFill>
                <a:srgbClr val="000000"/>
              </a:solidFill>
              <a:latin typeface="Consolas"/>
              <a:ea typeface="Consolas"/>
              <a:cs typeface="Consolas"/>
              <a:sym typeface="Consolas"/>
            </a:endParaRPr>
          </a:p>
          <a:p>
            <a:pPr marL="0" lvl="0" indent="0" algn="l" rtl="0">
              <a:lnSpc>
                <a:spcPct val="100000"/>
              </a:lnSpc>
              <a:spcBef>
                <a:spcPts val="0"/>
              </a:spcBef>
              <a:spcAft>
                <a:spcPts val="0"/>
              </a:spcAft>
              <a:buClr>
                <a:schemeClr val="dk1"/>
              </a:buClr>
              <a:buSzPts val="1100"/>
              <a:buFont typeface="Arial"/>
              <a:buNone/>
            </a:pPr>
            <a:r>
              <a:rPr lang="en" sz="1400">
                <a:solidFill>
                  <a:srgbClr val="000000"/>
                </a:solidFill>
                <a:latin typeface="Consolas"/>
                <a:ea typeface="Consolas"/>
                <a:cs typeface="Consolas"/>
                <a:sym typeface="Consolas"/>
              </a:rPr>
              <a:t>  function f() {</a:t>
            </a:r>
            <a:endParaRPr sz="1400">
              <a:solidFill>
                <a:srgbClr val="000000"/>
              </a:solidFill>
              <a:latin typeface="Consolas"/>
              <a:ea typeface="Consolas"/>
              <a:cs typeface="Consolas"/>
              <a:sym typeface="Consolas"/>
            </a:endParaRPr>
          </a:p>
          <a:p>
            <a:pPr marL="0" lvl="0" indent="0" algn="l" rtl="0">
              <a:lnSpc>
                <a:spcPct val="100000"/>
              </a:lnSpc>
              <a:spcBef>
                <a:spcPts val="0"/>
              </a:spcBef>
              <a:spcAft>
                <a:spcPts val="0"/>
              </a:spcAft>
              <a:buClr>
                <a:schemeClr val="dk1"/>
              </a:buClr>
              <a:buSzPts val="1100"/>
              <a:buFont typeface="Arial"/>
              <a:buNone/>
            </a:pPr>
            <a:r>
              <a:rPr lang="en" sz="1400">
                <a:solidFill>
                  <a:srgbClr val="000000"/>
                </a:solidFill>
                <a:latin typeface="Consolas"/>
                <a:ea typeface="Consolas"/>
                <a:cs typeface="Consolas"/>
                <a:sym typeface="Consolas"/>
              </a:rPr>
              <a:t>    console.log(s);</a:t>
            </a:r>
            <a:endParaRPr sz="1400">
              <a:solidFill>
                <a:srgbClr val="000000"/>
              </a:solidFill>
              <a:latin typeface="Consolas"/>
              <a:ea typeface="Consolas"/>
              <a:cs typeface="Consolas"/>
              <a:sym typeface="Consolas"/>
            </a:endParaRPr>
          </a:p>
          <a:p>
            <a:pPr marL="0" lvl="0" indent="0" algn="l" rtl="0">
              <a:lnSpc>
                <a:spcPct val="100000"/>
              </a:lnSpc>
              <a:spcBef>
                <a:spcPts val="0"/>
              </a:spcBef>
              <a:spcAft>
                <a:spcPts val="0"/>
              </a:spcAft>
              <a:buClr>
                <a:schemeClr val="dk1"/>
              </a:buClr>
              <a:buSzPts val="1100"/>
              <a:buFont typeface="Arial"/>
              <a:buNone/>
            </a:pPr>
            <a:r>
              <a:rPr lang="en" sz="1400">
                <a:solidFill>
                  <a:srgbClr val="000000"/>
                </a:solidFill>
                <a:latin typeface="Consolas"/>
                <a:ea typeface="Consolas"/>
                <a:cs typeface="Consolas"/>
                <a:sym typeface="Consolas"/>
              </a:rPr>
              <a:t>  }</a:t>
            </a:r>
            <a:endParaRPr sz="1400">
              <a:solidFill>
                <a:srgbClr val="000000"/>
              </a:solidFill>
              <a:latin typeface="Consolas"/>
              <a:ea typeface="Consolas"/>
              <a:cs typeface="Consolas"/>
              <a:sym typeface="Consolas"/>
            </a:endParaRPr>
          </a:p>
          <a:p>
            <a:pPr marL="0" lvl="0" indent="0" algn="l" rtl="0">
              <a:lnSpc>
                <a:spcPct val="100000"/>
              </a:lnSpc>
              <a:spcBef>
                <a:spcPts val="0"/>
              </a:spcBef>
              <a:spcAft>
                <a:spcPts val="0"/>
              </a:spcAft>
              <a:buClr>
                <a:schemeClr val="dk1"/>
              </a:buClr>
              <a:buSzPts val="1100"/>
              <a:buFont typeface="Arial"/>
              <a:buNone/>
            </a:pPr>
            <a:r>
              <a:rPr lang="en" sz="1400">
                <a:solidFill>
                  <a:srgbClr val="000000"/>
                </a:solidFill>
                <a:latin typeface="Consolas"/>
                <a:ea typeface="Consolas"/>
                <a:cs typeface="Consolas"/>
                <a:sym typeface="Consolas"/>
              </a:rPr>
              <a:t>  return f;</a:t>
            </a:r>
            <a:endParaRPr sz="14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400">
                <a:solidFill>
                  <a:srgbClr val="000000"/>
                </a:solidFill>
                <a:latin typeface="Consolas"/>
                <a:ea typeface="Consolas"/>
                <a:cs typeface="Consolas"/>
                <a:sym typeface="Consolas"/>
              </a:rPr>
              <a:t>}</a:t>
            </a:r>
            <a:endParaRPr sz="14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endParaRPr sz="14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400">
                <a:solidFill>
                  <a:srgbClr val="000000"/>
                </a:solidFill>
                <a:latin typeface="Consolas"/>
                <a:ea typeface="Consolas"/>
                <a:cs typeface="Consolas"/>
                <a:sym typeface="Consolas"/>
              </a:rPr>
              <a:t>let f1 = printString("cats");</a:t>
            </a:r>
            <a:endParaRPr sz="14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400">
                <a:solidFill>
                  <a:srgbClr val="000000"/>
                </a:solidFill>
                <a:latin typeface="Consolas"/>
                <a:ea typeface="Consolas"/>
                <a:cs typeface="Consolas"/>
                <a:sym typeface="Consolas"/>
              </a:rPr>
              <a:t>let f2 = printString("dogs");</a:t>
            </a:r>
            <a:endParaRPr sz="14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400">
                <a:solidFill>
                  <a:srgbClr val="000000"/>
                </a:solidFill>
                <a:latin typeface="Consolas"/>
                <a:ea typeface="Consolas"/>
                <a:cs typeface="Consolas"/>
                <a:sym typeface="Consolas"/>
              </a:rPr>
              <a:t>f1();</a:t>
            </a:r>
            <a:endParaRPr sz="1400">
              <a:solidFill>
                <a:srgbClr val="000000"/>
              </a:solidFill>
              <a:latin typeface="Consolas"/>
              <a:ea typeface="Consolas"/>
              <a:cs typeface="Consolas"/>
              <a:sym typeface="Consola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5"/>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Exercise: What do these two programs print?</a:t>
            </a:r>
            <a:endParaRPr/>
          </a:p>
        </p:txBody>
      </p:sp>
      <p:sp>
        <p:nvSpPr>
          <p:cNvPr id="227" name="Google Shape;227;p35"/>
          <p:cNvSpPr txBox="1">
            <a:spLocks noGrp="1"/>
          </p:cNvSpPr>
          <p:nvPr>
            <p:ph type="body" idx="1"/>
          </p:nvPr>
        </p:nvSpPr>
        <p:spPr>
          <a:xfrm>
            <a:off x="311700" y="1536625"/>
            <a:ext cx="3699600" cy="3236700"/>
          </a:xfrm>
          <a:prstGeom prst="rect">
            <a:avLst/>
          </a:prstGeom>
          <a:solidFill>
            <a:srgbClr val="EFEFEF"/>
          </a:solidFill>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400">
                <a:latin typeface="Consolas"/>
                <a:ea typeface="Consolas"/>
                <a:cs typeface="Consolas"/>
                <a:sym typeface="Consolas"/>
              </a:rPr>
              <a:t>function rootOrNot(root) {</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  function F(x) {</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    if (root) {</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      return Math.sqrt(x);</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    } else {</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      return x;</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    }</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  };</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  return F;</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a:t>
            </a:r>
            <a:endParaRPr sz="1400">
              <a:latin typeface="Consolas"/>
              <a:ea typeface="Consolas"/>
              <a:cs typeface="Consolas"/>
              <a:sym typeface="Consolas"/>
            </a:endParaRPr>
          </a:p>
          <a:p>
            <a:pPr marL="0" lvl="0" indent="0" algn="l" rtl="0">
              <a:lnSpc>
                <a:spcPct val="100000"/>
              </a:lnSpc>
              <a:spcBef>
                <a:spcPts val="0"/>
              </a:spcBef>
              <a:spcAft>
                <a:spcPts val="0"/>
              </a:spcAft>
              <a:buNone/>
            </a:pP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let root = true;</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let f = rootOrNot(root);</a:t>
            </a:r>
            <a:endParaRPr sz="1400">
              <a:latin typeface="Consolas"/>
              <a:ea typeface="Consolas"/>
              <a:cs typeface="Consolas"/>
              <a:sym typeface="Consolas"/>
            </a:endParaRPr>
          </a:p>
          <a:p>
            <a:pPr marL="0" lvl="0" indent="0" algn="l" rtl="0">
              <a:lnSpc>
                <a:spcPct val="100000"/>
              </a:lnSpc>
              <a:spcBef>
                <a:spcPts val="0"/>
              </a:spcBef>
              <a:spcAft>
                <a:spcPts val="0"/>
              </a:spcAft>
              <a:buNone/>
            </a:pP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console.log([16, 25, 81].map(f));</a:t>
            </a:r>
            <a:endParaRPr sz="1400">
              <a:latin typeface="Consolas"/>
              <a:ea typeface="Consolas"/>
              <a:cs typeface="Consolas"/>
              <a:sym typeface="Consolas"/>
            </a:endParaRPr>
          </a:p>
          <a:p>
            <a:pPr marL="0" lvl="0" indent="0" algn="l" rtl="0">
              <a:lnSpc>
                <a:spcPct val="100000"/>
              </a:lnSpc>
              <a:spcBef>
                <a:spcPts val="0"/>
              </a:spcBef>
              <a:spcAft>
                <a:spcPts val="0"/>
              </a:spcAft>
              <a:buNone/>
            </a:pPr>
            <a:endParaRPr sz="1400">
              <a:latin typeface="Consolas"/>
              <a:ea typeface="Consolas"/>
              <a:cs typeface="Consolas"/>
              <a:sym typeface="Consolas"/>
            </a:endParaRPr>
          </a:p>
        </p:txBody>
      </p:sp>
      <p:sp>
        <p:nvSpPr>
          <p:cNvPr id="228" name="Google Shape;228;p35"/>
          <p:cNvSpPr txBox="1">
            <a:spLocks noGrp="1"/>
          </p:cNvSpPr>
          <p:nvPr>
            <p:ph type="body" idx="1"/>
          </p:nvPr>
        </p:nvSpPr>
        <p:spPr>
          <a:xfrm>
            <a:off x="5132600" y="1536625"/>
            <a:ext cx="3699600" cy="3236700"/>
          </a:xfrm>
          <a:prstGeom prst="rect">
            <a:avLst/>
          </a:prstGeom>
          <a:solidFill>
            <a:srgbClr val="EFEFEF"/>
          </a:solidFill>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400">
                <a:latin typeface="Consolas"/>
                <a:ea typeface="Consolas"/>
                <a:cs typeface="Consolas"/>
                <a:sym typeface="Consolas"/>
              </a:rPr>
              <a:t>function rootOrNot(root) {</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  function F(x) {</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    if (root) {</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      return Math.sqrt(x);</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    } else {</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      return x;</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    }</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  };</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  return F;</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a:t>
            </a:r>
            <a:endParaRPr sz="1400">
              <a:latin typeface="Consolas"/>
              <a:ea typeface="Consolas"/>
              <a:cs typeface="Consolas"/>
              <a:sym typeface="Consolas"/>
            </a:endParaRPr>
          </a:p>
          <a:p>
            <a:pPr marL="0" lvl="0" indent="0" algn="l" rtl="0">
              <a:lnSpc>
                <a:spcPct val="100000"/>
              </a:lnSpc>
              <a:spcBef>
                <a:spcPts val="0"/>
              </a:spcBef>
              <a:spcAft>
                <a:spcPts val="0"/>
              </a:spcAft>
              <a:buNone/>
            </a:pP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let root = true;</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let f = rootOrNot(root);</a:t>
            </a:r>
            <a:endParaRPr sz="1400">
              <a:latin typeface="Consolas"/>
              <a:ea typeface="Consolas"/>
              <a:cs typeface="Consolas"/>
              <a:sym typeface="Consolas"/>
            </a:endParaRPr>
          </a:p>
          <a:p>
            <a:pPr marL="0" lvl="0" indent="0" algn="l" rtl="0">
              <a:lnSpc>
                <a:spcPct val="100000"/>
              </a:lnSpc>
              <a:spcBef>
                <a:spcPts val="0"/>
              </a:spcBef>
              <a:spcAft>
                <a:spcPts val="0"/>
              </a:spcAft>
              <a:buNone/>
            </a:pPr>
            <a:r>
              <a:rPr lang="en" sz="1400" b="1">
                <a:solidFill>
                  <a:srgbClr val="FF0000"/>
                </a:solidFill>
                <a:latin typeface="Consolas"/>
                <a:ea typeface="Consolas"/>
                <a:cs typeface="Consolas"/>
                <a:sym typeface="Consolas"/>
              </a:rPr>
              <a:t>root = false;</a:t>
            </a:r>
            <a:endParaRPr sz="1400" b="1">
              <a:solidFill>
                <a:srgbClr val="FF0000"/>
              </a:solidFill>
              <a:latin typeface="Consolas"/>
              <a:ea typeface="Consolas"/>
              <a:cs typeface="Consolas"/>
              <a:sym typeface="Consolas"/>
            </a:endParaRPr>
          </a:p>
          <a:p>
            <a:pPr marL="0" lvl="0" indent="0" algn="l" rtl="0">
              <a:lnSpc>
                <a:spcPct val="100000"/>
              </a:lnSpc>
              <a:spcBef>
                <a:spcPts val="0"/>
              </a:spcBef>
              <a:spcAft>
                <a:spcPts val="0"/>
              </a:spcAft>
              <a:buNone/>
            </a:pPr>
            <a:r>
              <a:rPr lang="en" sz="1400">
                <a:latin typeface="Consolas"/>
                <a:ea typeface="Consolas"/>
                <a:cs typeface="Consolas"/>
                <a:sym typeface="Consolas"/>
              </a:rPr>
              <a:t>console.log([16, 25, 81].map(f));</a:t>
            </a:r>
            <a:endParaRPr sz="1400">
              <a:latin typeface="Consolas"/>
              <a:ea typeface="Consolas"/>
              <a:cs typeface="Consolas"/>
              <a:sym typeface="Consolas"/>
            </a:endParaRPr>
          </a:p>
          <a:p>
            <a:pPr marL="0" lvl="0" indent="0" algn="l" rtl="0">
              <a:lnSpc>
                <a:spcPct val="100000"/>
              </a:lnSpc>
              <a:spcBef>
                <a:spcPts val="0"/>
              </a:spcBef>
              <a:spcAft>
                <a:spcPts val="0"/>
              </a:spcAft>
              <a:buNone/>
            </a:pPr>
            <a:endParaRPr sz="1400">
              <a:latin typeface="Consolas"/>
              <a:ea typeface="Consolas"/>
              <a:cs typeface="Consolas"/>
              <a:sym typeface="Consolas"/>
            </a:endParaRPr>
          </a:p>
        </p:txBody>
      </p:sp>
      <p:sp>
        <p:nvSpPr>
          <p:cNvPr id="229" name="Google Shape;229;p35"/>
          <p:cNvSpPr txBox="1"/>
          <p:nvPr/>
        </p:nvSpPr>
        <p:spPr>
          <a:xfrm>
            <a:off x="2228550" y="5404100"/>
            <a:ext cx="5233200" cy="1137600"/>
          </a:xfrm>
          <a:prstGeom prst="rect">
            <a:avLst/>
          </a:prstGeom>
          <a:solidFill>
            <a:srgbClr val="FFFF00"/>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The value of </a:t>
            </a:r>
            <a:r>
              <a:rPr lang="en">
                <a:latin typeface="Consolas"/>
                <a:ea typeface="Consolas"/>
                <a:cs typeface="Consolas"/>
                <a:sym typeface="Consolas"/>
              </a:rPr>
              <a:t>f</a:t>
            </a:r>
            <a:r>
              <a:rPr lang="en"/>
              <a:t> is </a:t>
            </a:r>
            <a:r>
              <a:rPr lang="en">
                <a:latin typeface="Consolas"/>
                <a:ea typeface="Consolas"/>
                <a:cs typeface="Consolas"/>
                <a:sym typeface="Consolas"/>
              </a:rPr>
              <a:t>F[root→true]</a:t>
            </a:r>
            <a:r>
              <a:rPr lang="en"/>
              <a:t>.</a:t>
            </a:r>
            <a:endParaRPr/>
          </a:p>
          <a:p>
            <a:pPr marL="0" lvl="0" indent="0" algn="l" rtl="0">
              <a:spcBef>
                <a:spcPts val="0"/>
              </a:spcBef>
              <a:spcAft>
                <a:spcPts val="0"/>
              </a:spcAft>
              <a:buNone/>
            </a:pPr>
            <a:r>
              <a:rPr lang="en"/>
              <a:t>The global variable </a:t>
            </a:r>
            <a:r>
              <a:rPr lang="en">
                <a:latin typeface="Consolas"/>
                <a:ea typeface="Consolas"/>
                <a:cs typeface="Consolas"/>
                <a:sym typeface="Consolas"/>
              </a:rPr>
              <a:t>root</a:t>
            </a:r>
            <a:r>
              <a:rPr lang="en"/>
              <a:t> and the argument </a:t>
            </a:r>
            <a:r>
              <a:rPr lang="en">
                <a:latin typeface="Consolas"/>
                <a:ea typeface="Consolas"/>
                <a:cs typeface="Consolas"/>
                <a:sym typeface="Consolas"/>
              </a:rPr>
              <a:t>root</a:t>
            </a:r>
            <a:r>
              <a:rPr lang="en"/>
              <a:t> are two different variables. </a:t>
            </a:r>
            <a:endParaRPr/>
          </a:p>
          <a:p>
            <a:pPr marL="0" lvl="0" indent="0" algn="l" rtl="0">
              <a:spcBef>
                <a:spcPts val="0"/>
              </a:spcBef>
              <a:spcAft>
                <a:spcPts val="0"/>
              </a:spcAft>
              <a:buNone/>
            </a:pPr>
            <a:r>
              <a:rPr lang="en"/>
              <a:t>Therefore, the two programs produce the same output.</a:t>
            </a: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3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Closures: What will this program output?</a:t>
            </a:r>
            <a:endParaRPr/>
          </a:p>
        </p:txBody>
      </p:sp>
      <p:sp>
        <p:nvSpPr>
          <p:cNvPr id="235" name="Google Shape;235;p36"/>
          <p:cNvSpPr txBox="1">
            <a:spLocks noGrp="1"/>
          </p:cNvSpPr>
          <p:nvPr>
            <p:ph type="body" idx="1"/>
          </p:nvPr>
        </p:nvSpPr>
        <p:spPr>
          <a:xfrm>
            <a:off x="251000" y="1356883"/>
            <a:ext cx="8520600" cy="45552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a:latin typeface="Consolas"/>
                <a:ea typeface="Consolas"/>
                <a:cs typeface="Consolas"/>
                <a:sym typeface="Consolas"/>
              </a:rPr>
              <a:t>function rootOrNot(root) {</a:t>
            </a:r>
            <a:endParaRPr>
              <a:latin typeface="Consolas"/>
              <a:ea typeface="Consolas"/>
              <a:cs typeface="Consolas"/>
              <a:sym typeface="Consolas"/>
            </a:endParaRPr>
          </a:p>
          <a:p>
            <a:pPr marL="0" lvl="0" indent="0" algn="l" rtl="0">
              <a:lnSpc>
                <a:spcPct val="100000"/>
              </a:lnSpc>
              <a:spcBef>
                <a:spcPts val="0"/>
              </a:spcBef>
              <a:spcAft>
                <a:spcPts val="0"/>
              </a:spcAft>
              <a:buNone/>
            </a:pPr>
            <a:r>
              <a:rPr lang="en">
                <a:latin typeface="Consolas"/>
                <a:ea typeface="Consolas"/>
                <a:cs typeface="Consolas"/>
                <a:sym typeface="Consolas"/>
              </a:rPr>
              <a:t>  return function(x) {</a:t>
            </a:r>
            <a:endParaRPr>
              <a:latin typeface="Consolas"/>
              <a:ea typeface="Consolas"/>
              <a:cs typeface="Consolas"/>
              <a:sym typeface="Consolas"/>
            </a:endParaRPr>
          </a:p>
          <a:p>
            <a:pPr marL="0" lvl="0" indent="0" algn="l" rtl="0">
              <a:lnSpc>
                <a:spcPct val="100000"/>
              </a:lnSpc>
              <a:spcBef>
                <a:spcPts val="0"/>
              </a:spcBef>
              <a:spcAft>
                <a:spcPts val="0"/>
              </a:spcAft>
              <a:buNone/>
            </a:pPr>
            <a:r>
              <a:rPr lang="en">
                <a:latin typeface="Consolas"/>
                <a:ea typeface="Consolas"/>
                <a:cs typeface="Consolas"/>
                <a:sym typeface="Consolas"/>
              </a:rPr>
              <a:t>    if (root) {</a:t>
            </a:r>
            <a:endParaRPr>
              <a:latin typeface="Consolas"/>
              <a:ea typeface="Consolas"/>
              <a:cs typeface="Consolas"/>
              <a:sym typeface="Consolas"/>
            </a:endParaRPr>
          </a:p>
          <a:p>
            <a:pPr marL="0" lvl="0" indent="0" algn="l" rtl="0">
              <a:lnSpc>
                <a:spcPct val="100000"/>
              </a:lnSpc>
              <a:spcBef>
                <a:spcPts val="0"/>
              </a:spcBef>
              <a:spcAft>
                <a:spcPts val="0"/>
              </a:spcAft>
              <a:buNone/>
            </a:pPr>
            <a:r>
              <a:rPr lang="en">
                <a:latin typeface="Consolas"/>
                <a:ea typeface="Consolas"/>
                <a:cs typeface="Consolas"/>
                <a:sym typeface="Consolas"/>
              </a:rPr>
              <a:t>      return Math.sqrt(x);</a:t>
            </a:r>
            <a:endParaRPr>
              <a:latin typeface="Consolas"/>
              <a:ea typeface="Consolas"/>
              <a:cs typeface="Consolas"/>
              <a:sym typeface="Consolas"/>
            </a:endParaRPr>
          </a:p>
          <a:p>
            <a:pPr marL="0" lvl="0" indent="0" algn="l" rtl="0">
              <a:lnSpc>
                <a:spcPct val="100000"/>
              </a:lnSpc>
              <a:spcBef>
                <a:spcPts val="0"/>
              </a:spcBef>
              <a:spcAft>
                <a:spcPts val="0"/>
              </a:spcAft>
              <a:buNone/>
            </a:pPr>
            <a:r>
              <a:rPr lang="en">
                <a:latin typeface="Consolas"/>
                <a:ea typeface="Consolas"/>
                <a:cs typeface="Consolas"/>
                <a:sym typeface="Consolas"/>
              </a:rPr>
              <a:t>    } else {</a:t>
            </a:r>
            <a:endParaRPr>
              <a:latin typeface="Consolas"/>
              <a:ea typeface="Consolas"/>
              <a:cs typeface="Consolas"/>
              <a:sym typeface="Consolas"/>
            </a:endParaRPr>
          </a:p>
          <a:p>
            <a:pPr marL="0" lvl="0" indent="0" algn="l" rtl="0">
              <a:lnSpc>
                <a:spcPct val="100000"/>
              </a:lnSpc>
              <a:spcBef>
                <a:spcPts val="0"/>
              </a:spcBef>
              <a:spcAft>
                <a:spcPts val="0"/>
              </a:spcAft>
              <a:buNone/>
            </a:pPr>
            <a:r>
              <a:rPr lang="en">
                <a:latin typeface="Consolas"/>
                <a:ea typeface="Consolas"/>
                <a:cs typeface="Consolas"/>
                <a:sym typeface="Consolas"/>
              </a:rPr>
              <a:t>      return x;</a:t>
            </a:r>
            <a:endParaRPr>
              <a:latin typeface="Consolas"/>
              <a:ea typeface="Consolas"/>
              <a:cs typeface="Consolas"/>
              <a:sym typeface="Consolas"/>
            </a:endParaRPr>
          </a:p>
          <a:p>
            <a:pPr marL="0" lvl="0" indent="0" algn="l" rtl="0">
              <a:lnSpc>
                <a:spcPct val="100000"/>
              </a:lnSpc>
              <a:spcBef>
                <a:spcPts val="0"/>
              </a:spcBef>
              <a:spcAft>
                <a:spcPts val="0"/>
              </a:spcAft>
              <a:buNone/>
            </a:pPr>
            <a:r>
              <a:rPr lang="en">
                <a:latin typeface="Consolas"/>
                <a:ea typeface="Consolas"/>
                <a:cs typeface="Consolas"/>
                <a:sym typeface="Consolas"/>
              </a:rPr>
              <a:t>    }</a:t>
            </a:r>
            <a:endParaRPr>
              <a:latin typeface="Consolas"/>
              <a:ea typeface="Consolas"/>
              <a:cs typeface="Consolas"/>
              <a:sym typeface="Consolas"/>
            </a:endParaRPr>
          </a:p>
          <a:p>
            <a:pPr marL="0" lvl="0" indent="0" algn="l" rtl="0">
              <a:lnSpc>
                <a:spcPct val="100000"/>
              </a:lnSpc>
              <a:spcBef>
                <a:spcPts val="0"/>
              </a:spcBef>
              <a:spcAft>
                <a:spcPts val="0"/>
              </a:spcAft>
              <a:buNone/>
            </a:pPr>
            <a:r>
              <a:rPr lang="en">
                <a:latin typeface="Consolas"/>
                <a:ea typeface="Consolas"/>
                <a:cs typeface="Consolas"/>
                <a:sym typeface="Consolas"/>
              </a:rPr>
              <a:t>  };</a:t>
            </a:r>
            <a:endParaRPr>
              <a:latin typeface="Consolas"/>
              <a:ea typeface="Consolas"/>
              <a:cs typeface="Consolas"/>
              <a:sym typeface="Consolas"/>
            </a:endParaRPr>
          </a:p>
          <a:p>
            <a:pPr marL="0" lvl="0" indent="0" algn="l" rtl="0">
              <a:lnSpc>
                <a:spcPct val="100000"/>
              </a:lnSpc>
              <a:spcBef>
                <a:spcPts val="0"/>
              </a:spcBef>
              <a:spcAft>
                <a:spcPts val="0"/>
              </a:spcAft>
              <a:buNone/>
            </a:pPr>
            <a:r>
              <a:rPr lang="en">
                <a:latin typeface="Consolas"/>
                <a:ea typeface="Consolas"/>
                <a:cs typeface="Consolas"/>
                <a:sym typeface="Consolas"/>
              </a:rPr>
              <a:t>}</a:t>
            </a:r>
            <a:endParaRPr>
              <a:latin typeface="Consolas"/>
              <a:ea typeface="Consolas"/>
              <a:cs typeface="Consolas"/>
              <a:sym typeface="Consolas"/>
            </a:endParaRPr>
          </a:p>
          <a:p>
            <a:pPr marL="0" lvl="0" indent="0" algn="l" rtl="0">
              <a:lnSpc>
                <a:spcPct val="100000"/>
              </a:lnSpc>
              <a:spcBef>
                <a:spcPts val="0"/>
              </a:spcBef>
              <a:spcAft>
                <a:spcPts val="0"/>
              </a:spcAft>
              <a:buNone/>
            </a:pPr>
            <a:endParaRPr b="1">
              <a:solidFill>
                <a:srgbClr val="FF0000"/>
              </a:solidFill>
              <a:latin typeface="Consolas"/>
              <a:ea typeface="Consolas"/>
              <a:cs typeface="Consolas"/>
              <a:sym typeface="Consolas"/>
            </a:endParaRPr>
          </a:p>
          <a:p>
            <a:pPr marL="0" lvl="0" indent="0" algn="l" rtl="0">
              <a:lnSpc>
                <a:spcPct val="100000"/>
              </a:lnSpc>
              <a:spcBef>
                <a:spcPts val="0"/>
              </a:spcBef>
              <a:spcAft>
                <a:spcPts val="0"/>
              </a:spcAft>
              <a:buNone/>
            </a:pPr>
            <a:r>
              <a:rPr lang="en">
                <a:latin typeface="Consolas"/>
                <a:ea typeface="Consolas"/>
                <a:cs typeface="Consolas"/>
                <a:sym typeface="Consolas"/>
              </a:rPr>
              <a:t>console.log([16, 25, 81].map(rootOrNot(true)));</a:t>
            </a:r>
            <a:endParaRPr>
              <a:latin typeface="Consolas"/>
              <a:ea typeface="Consolas"/>
              <a:cs typeface="Consolas"/>
              <a:sym typeface="Consolas"/>
            </a:endParaRPr>
          </a:p>
          <a:p>
            <a:pPr marL="0" lvl="0" indent="0" algn="l" rtl="0">
              <a:lnSpc>
                <a:spcPct val="100000"/>
              </a:lnSpc>
              <a:spcBef>
                <a:spcPts val="0"/>
              </a:spcBef>
              <a:spcAft>
                <a:spcPts val="0"/>
              </a:spcAft>
              <a:buClr>
                <a:schemeClr val="dk1"/>
              </a:buClr>
              <a:buSzPts val="1100"/>
              <a:buFont typeface="Arial"/>
              <a:buNone/>
            </a:pPr>
            <a:r>
              <a:rPr lang="en">
                <a:latin typeface="Consolas"/>
                <a:ea typeface="Consolas"/>
                <a:cs typeface="Consolas"/>
                <a:sym typeface="Consolas"/>
              </a:rPr>
              <a:t>console.log([16, 25, 81].map(rootOrNot(false)));</a:t>
            </a:r>
            <a:endParaRPr>
              <a:latin typeface="Consolas"/>
              <a:ea typeface="Consolas"/>
              <a:cs typeface="Consolas"/>
              <a:sym typeface="Consolas"/>
            </a:endParaRPr>
          </a:p>
          <a:p>
            <a:pPr marL="0" lvl="0" indent="0" algn="l" rtl="0">
              <a:lnSpc>
                <a:spcPct val="100000"/>
              </a:lnSpc>
              <a:spcBef>
                <a:spcPts val="0"/>
              </a:spcBef>
              <a:spcAft>
                <a:spcPts val="0"/>
              </a:spcAft>
              <a:buNone/>
            </a:pPr>
            <a:endParaRPr>
              <a:latin typeface="Consolas"/>
              <a:ea typeface="Consolas"/>
              <a:cs typeface="Consolas"/>
              <a:sym typeface="Consola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body" idx="1"/>
          </p:nvPr>
        </p:nvSpPr>
        <p:spPr>
          <a:xfrm>
            <a:off x="311700" y="1536625"/>
            <a:ext cx="5051100" cy="4588200"/>
          </a:xfrm>
          <a:prstGeom prst="rect">
            <a:avLst/>
          </a:prstGeom>
          <a:solidFill>
            <a:srgbClr val="D9D9D9"/>
          </a:solidFill>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dk1"/>
              </a:buClr>
              <a:buSzPts val="1100"/>
              <a:buFont typeface="Arial"/>
              <a:buNone/>
            </a:pPr>
            <a:r>
              <a:rPr lang="en" sz="1500">
                <a:solidFill>
                  <a:srgbClr val="000000"/>
                </a:solidFill>
                <a:latin typeface="Consolas"/>
                <a:ea typeface="Consolas"/>
                <a:cs typeface="Consolas"/>
                <a:sym typeface="Consolas"/>
              </a:rPr>
              <a:t>// map&lt;S,T&gt;(f: (x : S) =&gt; T, a: S[]): T[]</a:t>
            </a:r>
            <a:endParaRPr sz="1500">
              <a:solidFill>
                <a:srgbClr val="000000"/>
              </a:solidFill>
              <a:latin typeface="Consolas"/>
              <a:ea typeface="Consolas"/>
              <a:cs typeface="Consolas"/>
              <a:sym typeface="Consolas"/>
            </a:endParaRPr>
          </a:p>
          <a:p>
            <a:pPr marL="0" lvl="0" indent="0" algn="l" rtl="0">
              <a:lnSpc>
                <a:spcPct val="100000"/>
              </a:lnSpc>
              <a:spcBef>
                <a:spcPts val="0"/>
              </a:spcBef>
              <a:spcAft>
                <a:spcPts val="0"/>
              </a:spcAft>
              <a:buClr>
                <a:schemeClr val="dk1"/>
              </a:buClr>
              <a:buSzPts val="1100"/>
              <a:buFont typeface="Arial"/>
              <a:buNone/>
            </a:pPr>
            <a:r>
              <a:rPr lang="en" sz="1500">
                <a:solidFill>
                  <a:srgbClr val="000000"/>
                </a:solidFill>
                <a:latin typeface="Consolas"/>
                <a:ea typeface="Consolas"/>
                <a:cs typeface="Consolas"/>
                <a:sym typeface="Consolas"/>
              </a:rPr>
              <a:t>function map(f, a) {</a:t>
            </a:r>
            <a:br>
              <a:rPr lang="en" sz="1500">
                <a:solidFill>
                  <a:srgbClr val="000000"/>
                </a:solidFill>
                <a:latin typeface="Consolas"/>
                <a:ea typeface="Consolas"/>
                <a:cs typeface="Consolas"/>
                <a:sym typeface="Consolas"/>
              </a:rPr>
            </a:br>
            <a:r>
              <a:rPr lang="en" sz="1500">
                <a:solidFill>
                  <a:srgbClr val="000000"/>
                </a:solidFill>
                <a:latin typeface="Consolas"/>
                <a:ea typeface="Consolas"/>
                <a:cs typeface="Consolas"/>
                <a:sym typeface="Consolas"/>
              </a:rPr>
              <a:t>  let b = [];</a:t>
            </a:r>
            <a:br>
              <a:rPr lang="en" sz="1500">
                <a:solidFill>
                  <a:srgbClr val="000000"/>
                </a:solidFill>
                <a:latin typeface="Consolas"/>
                <a:ea typeface="Consolas"/>
                <a:cs typeface="Consolas"/>
                <a:sym typeface="Consolas"/>
              </a:rPr>
            </a:br>
            <a:r>
              <a:rPr lang="en" sz="1500">
                <a:solidFill>
                  <a:srgbClr val="000000"/>
                </a:solidFill>
                <a:latin typeface="Consolas"/>
                <a:ea typeface="Consolas"/>
                <a:cs typeface="Consolas"/>
                <a:sym typeface="Consolas"/>
              </a:rPr>
              <a:t>  for (let i = 0; i &lt; a.length; ++i) {</a:t>
            </a:r>
            <a:br>
              <a:rPr lang="en" sz="1500">
                <a:solidFill>
                  <a:srgbClr val="000000"/>
                </a:solidFill>
                <a:latin typeface="Consolas"/>
                <a:ea typeface="Consolas"/>
                <a:cs typeface="Consolas"/>
                <a:sym typeface="Consolas"/>
              </a:rPr>
            </a:br>
            <a:r>
              <a:rPr lang="en" sz="1500">
                <a:solidFill>
                  <a:srgbClr val="000000"/>
                </a:solidFill>
                <a:latin typeface="Consolas"/>
                <a:ea typeface="Consolas"/>
                <a:cs typeface="Consolas"/>
                <a:sym typeface="Consolas"/>
              </a:rPr>
              <a:t>    b.push(f(a[i]));</a:t>
            </a:r>
            <a:br>
              <a:rPr lang="en" sz="1500">
                <a:solidFill>
                  <a:srgbClr val="000000"/>
                </a:solidFill>
                <a:latin typeface="Consolas"/>
                <a:ea typeface="Consolas"/>
                <a:cs typeface="Consolas"/>
                <a:sym typeface="Consolas"/>
              </a:rPr>
            </a:br>
            <a:r>
              <a:rPr lang="en" sz="1500">
                <a:solidFill>
                  <a:srgbClr val="000000"/>
                </a:solidFill>
                <a:latin typeface="Consolas"/>
                <a:ea typeface="Consolas"/>
                <a:cs typeface="Consolas"/>
                <a:sym typeface="Consolas"/>
              </a:rPr>
              <a:t>  }</a:t>
            </a:r>
            <a:br>
              <a:rPr lang="en" sz="1500">
                <a:solidFill>
                  <a:srgbClr val="000000"/>
                </a:solidFill>
                <a:latin typeface="Consolas"/>
                <a:ea typeface="Consolas"/>
                <a:cs typeface="Consolas"/>
                <a:sym typeface="Consolas"/>
              </a:rPr>
            </a:br>
            <a:r>
              <a:rPr lang="en" sz="1500">
                <a:solidFill>
                  <a:srgbClr val="000000"/>
                </a:solidFill>
                <a:latin typeface="Consolas"/>
                <a:ea typeface="Consolas"/>
                <a:cs typeface="Consolas"/>
                <a:sym typeface="Consolas"/>
              </a:rPr>
              <a:t>  return b;</a:t>
            </a:r>
            <a:br>
              <a:rPr lang="en" sz="1500">
                <a:solidFill>
                  <a:srgbClr val="000000"/>
                </a:solidFill>
                <a:latin typeface="Consolas"/>
                <a:ea typeface="Consolas"/>
                <a:cs typeface="Consolas"/>
                <a:sym typeface="Consolas"/>
              </a:rPr>
            </a:br>
            <a:r>
              <a:rPr lang="en" sz="1500">
                <a:solidFill>
                  <a:srgbClr val="000000"/>
                </a:solidFill>
                <a:latin typeface="Consolas"/>
                <a:ea typeface="Consolas"/>
                <a:cs typeface="Consolas"/>
                <a:sym typeface="Consolas"/>
              </a:rPr>
              <a:t>}</a:t>
            </a:r>
            <a:endParaRPr sz="1500">
              <a:solidFill>
                <a:srgbClr val="000000"/>
              </a:solidFill>
              <a:latin typeface="Consolas"/>
              <a:ea typeface="Consolas"/>
              <a:cs typeface="Consolas"/>
              <a:sym typeface="Consolas"/>
            </a:endParaRPr>
          </a:p>
          <a:p>
            <a:pPr marL="0" lvl="0" indent="0" algn="l" rtl="0">
              <a:lnSpc>
                <a:spcPct val="100000"/>
              </a:lnSpc>
              <a:spcBef>
                <a:spcPts val="0"/>
              </a:spcBef>
              <a:spcAft>
                <a:spcPts val="0"/>
              </a:spcAft>
              <a:buClr>
                <a:schemeClr val="dk1"/>
              </a:buClr>
              <a:buSzPts val="1100"/>
              <a:buFont typeface="Arial"/>
              <a:buNone/>
            </a:pPr>
            <a:endParaRPr sz="1500">
              <a:solidFill>
                <a:srgbClr val="000000"/>
              </a:solidFill>
              <a:latin typeface="Consolas"/>
              <a:ea typeface="Consolas"/>
              <a:cs typeface="Consolas"/>
              <a:sym typeface="Consolas"/>
            </a:endParaRPr>
          </a:p>
          <a:p>
            <a:pPr marL="0" lvl="0" indent="0" algn="l" rtl="0">
              <a:lnSpc>
                <a:spcPct val="100000"/>
              </a:lnSpc>
              <a:spcBef>
                <a:spcPts val="0"/>
              </a:spcBef>
              <a:spcAft>
                <a:spcPts val="0"/>
              </a:spcAft>
              <a:buClr>
                <a:schemeClr val="dk1"/>
              </a:buClr>
              <a:buSzPts val="1100"/>
              <a:buFont typeface="Arial"/>
              <a:buNone/>
            </a:pPr>
            <a:r>
              <a:rPr lang="en" sz="1500">
                <a:solidFill>
                  <a:srgbClr val="000000"/>
                </a:solidFill>
                <a:latin typeface="Consolas"/>
                <a:ea typeface="Consolas"/>
                <a:cs typeface="Consolas"/>
                <a:sym typeface="Consolas"/>
              </a:rPr>
              <a:t>// double(x: number): number</a:t>
            </a:r>
            <a:endParaRPr sz="1500">
              <a:solidFill>
                <a:srgbClr val="000000"/>
              </a:solidFill>
              <a:latin typeface="Consolas"/>
              <a:ea typeface="Consolas"/>
              <a:cs typeface="Consolas"/>
              <a:sym typeface="Consolas"/>
            </a:endParaRPr>
          </a:p>
          <a:p>
            <a:pPr marL="0" lvl="0" indent="0" algn="l" rtl="0">
              <a:lnSpc>
                <a:spcPct val="100000"/>
              </a:lnSpc>
              <a:spcBef>
                <a:spcPts val="0"/>
              </a:spcBef>
              <a:spcAft>
                <a:spcPts val="0"/>
              </a:spcAft>
              <a:buClr>
                <a:schemeClr val="dk1"/>
              </a:buClr>
              <a:buSzPts val="1100"/>
              <a:buFont typeface="Arial"/>
              <a:buNone/>
            </a:pPr>
            <a:r>
              <a:rPr lang="en" sz="1500">
                <a:solidFill>
                  <a:srgbClr val="000000"/>
                </a:solidFill>
                <a:latin typeface="Consolas"/>
                <a:ea typeface="Consolas"/>
                <a:cs typeface="Consolas"/>
                <a:sym typeface="Consolas"/>
              </a:rPr>
              <a:t>function double(x) {</a:t>
            </a:r>
            <a:endParaRPr sz="1500">
              <a:solidFill>
                <a:srgbClr val="000000"/>
              </a:solidFill>
              <a:latin typeface="Consolas"/>
              <a:ea typeface="Consolas"/>
              <a:cs typeface="Consolas"/>
              <a:sym typeface="Consolas"/>
            </a:endParaRPr>
          </a:p>
          <a:p>
            <a:pPr marL="0" lvl="0" indent="0" algn="l" rtl="0">
              <a:lnSpc>
                <a:spcPct val="100000"/>
              </a:lnSpc>
              <a:spcBef>
                <a:spcPts val="0"/>
              </a:spcBef>
              <a:spcAft>
                <a:spcPts val="0"/>
              </a:spcAft>
              <a:buClr>
                <a:schemeClr val="dk1"/>
              </a:buClr>
              <a:buSzPts val="1100"/>
              <a:buFont typeface="Arial"/>
              <a:buNone/>
            </a:pPr>
            <a:r>
              <a:rPr lang="en" sz="1500">
                <a:solidFill>
                  <a:srgbClr val="000000"/>
                </a:solidFill>
                <a:latin typeface="Consolas"/>
                <a:ea typeface="Consolas"/>
                <a:cs typeface="Consolas"/>
                <a:sym typeface="Consolas"/>
              </a:rPr>
              <a:t>  return 2 * x;</a:t>
            </a:r>
            <a:endParaRPr sz="1500">
              <a:solidFill>
                <a:srgbClr val="000000"/>
              </a:solidFill>
              <a:latin typeface="Consolas"/>
              <a:ea typeface="Consolas"/>
              <a:cs typeface="Consolas"/>
              <a:sym typeface="Consolas"/>
            </a:endParaRPr>
          </a:p>
          <a:p>
            <a:pPr marL="0" lvl="0" indent="0" algn="l" rtl="0">
              <a:lnSpc>
                <a:spcPct val="100000"/>
              </a:lnSpc>
              <a:spcBef>
                <a:spcPts val="0"/>
              </a:spcBef>
              <a:spcAft>
                <a:spcPts val="0"/>
              </a:spcAft>
              <a:buClr>
                <a:schemeClr val="dk1"/>
              </a:buClr>
              <a:buSzPts val="1100"/>
              <a:buFont typeface="Arial"/>
              <a:buNone/>
            </a:pPr>
            <a:r>
              <a:rPr lang="en" sz="1500">
                <a:solidFill>
                  <a:srgbClr val="000000"/>
                </a:solidFill>
                <a:latin typeface="Consolas"/>
                <a:ea typeface="Consolas"/>
                <a:cs typeface="Consolas"/>
                <a:sym typeface="Consolas"/>
              </a:rPr>
              <a:t>}</a:t>
            </a:r>
            <a:endParaRPr sz="15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endParaRPr sz="1500">
              <a:solidFill>
                <a:srgbClr val="000000"/>
              </a:solidFill>
              <a:latin typeface="Consolas"/>
              <a:ea typeface="Consolas"/>
              <a:cs typeface="Consolas"/>
              <a:sym typeface="Consolas"/>
            </a:endParaRPr>
          </a:p>
          <a:p>
            <a:pPr marL="0" lvl="0" indent="0" algn="l" rtl="0">
              <a:lnSpc>
                <a:spcPct val="100000"/>
              </a:lnSpc>
              <a:spcBef>
                <a:spcPts val="0"/>
              </a:spcBef>
              <a:spcAft>
                <a:spcPts val="0"/>
              </a:spcAft>
              <a:buClr>
                <a:schemeClr val="dk1"/>
              </a:buClr>
              <a:buSzPts val="1100"/>
              <a:buFont typeface="Arial"/>
              <a:buNone/>
            </a:pPr>
            <a:r>
              <a:rPr lang="en" sz="1500">
                <a:solidFill>
                  <a:srgbClr val="000000"/>
                </a:solidFill>
                <a:latin typeface="Consolas"/>
                <a:ea typeface="Consolas"/>
                <a:cs typeface="Consolas"/>
                <a:sym typeface="Consolas"/>
              </a:rPr>
              <a:t>// doubleAll(a: number[]): number[]</a:t>
            </a:r>
            <a:endParaRPr sz="1500">
              <a:solidFill>
                <a:srgbClr val="000000"/>
              </a:solidFill>
              <a:latin typeface="Consolas"/>
              <a:ea typeface="Consolas"/>
              <a:cs typeface="Consolas"/>
              <a:sym typeface="Consolas"/>
            </a:endParaRPr>
          </a:p>
          <a:p>
            <a:pPr marL="0" lvl="0" indent="0" algn="l" rtl="0">
              <a:lnSpc>
                <a:spcPct val="100000"/>
              </a:lnSpc>
              <a:spcBef>
                <a:spcPts val="0"/>
              </a:spcBef>
              <a:spcAft>
                <a:spcPts val="0"/>
              </a:spcAft>
              <a:buClr>
                <a:schemeClr val="dk1"/>
              </a:buClr>
              <a:buSzPts val="1100"/>
              <a:buFont typeface="Arial"/>
              <a:buNone/>
            </a:pPr>
            <a:r>
              <a:rPr lang="en" sz="1500">
                <a:solidFill>
                  <a:srgbClr val="000000"/>
                </a:solidFill>
                <a:latin typeface="Consolas"/>
                <a:ea typeface="Consolas"/>
                <a:cs typeface="Consolas"/>
                <a:sym typeface="Consolas"/>
              </a:rPr>
              <a:t>function doubleAll(a) {</a:t>
            </a:r>
            <a:endParaRPr sz="1500">
              <a:solidFill>
                <a:srgbClr val="000000"/>
              </a:solidFill>
              <a:latin typeface="Consolas"/>
              <a:ea typeface="Consolas"/>
              <a:cs typeface="Consolas"/>
              <a:sym typeface="Consolas"/>
            </a:endParaRPr>
          </a:p>
          <a:p>
            <a:pPr marL="0" lvl="0" indent="0" algn="l" rtl="0">
              <a:lnSpc>
                <a:spcPct val="100000"/>
              </a:lnSpc>
              <a:spcBef>
                <a:spcPts val="0"/>
              </a:spcBef>
              <a:spcAft>
                <a:spcPts val="0"/>
              </a:spcAft>
              <a:buClr>
                <a:schemeClr val="dk1"/>
              </a:buClr>
              <a:buSzPts val="1100"/>
              <a:buFont typeface="Arial"/>
              <a:buNone/>
            </a:pPr>
            <a:r>
              <a:rPr lang="en" sz="1500">
                <a:solidFill>
                  <a:srgbClr val="000000"/>
                </a:solidFill>
                <a:latin typeface="Consolas"/>
                <a:ea typeface="Consolas"/>
                <a:cs typeface="Consolas"/>
                <a:sym typeface="Consolas"/>
              </a:rPr>
              <a:t>  return map(double, a); </a:t>
            </a:r>
            <a:endParaRPr sz="15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500">
                <a:solidFill>
                  <a:srgbClr val="000000"/>
                </a:solidFill>
                <a:latin typeface="Consolas"/>
                <a:ea typeface="Consolas"/>
                <a:cs typeface="Consolas"/>
                <a:sym typeface="Consolas"/>
              </a:rPr>
              <a:t>}</a:t>
            </a:r>
            <a:endParaRPr sz="1500">
              <a:solidFill>
                <a:srgbClr val="000000"/>
              </a:solidFill>
              <a:latin typeface="Consolas"/>
              <a:ea typeface="Consolas"/>
              <a:cs typeface="Consolas"/>
              <a:sym typeface="Consolas"/>
            </a:endParaRPr>
          </a:p>
        </p:txBody>
      </p:sp>
      <p:sp>
        <p:nvSpPr>
          <p:cNvPr id="68" name="Google Shape;68;p15"/>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500"/>
              <a:t>Recap: a function can be an argument to another function</a:t>
            </a:r>
            <a:endParaRPr sz="2500"/>
          </a:p>
        </p:txBody>
      </p:sp>
      <p:cxnSp>
        <p:nvCxnSpPr>
          <p:cNvPr id="69" name="Google Shape;69;p15"/>
          <p:cNvCxnSpPr/>
          <p:nvPr/>
        </p:nvCxnSpPr>
        <p:spPr>
          <a:xfrm rot="10800000">
            <a:off x="2127800" y="5506475"/>
            <a:ext cx="603900" cy="992100"/>
          </a:xfrm>
          <a:prstGeom prst="straightConnector1">
            <a:avLst/>
          </a:prstGeom>
          <a:noFill/>
          <a:ln w="38100" cap="flat" cmpd="sng">
            <a:solidFill>
              <a:schemeClr val="dk2"/>
            </a:solidFill>
            <a:prstDash val="solid"/>
            <a:round/>
            <a:headEnd type="none" w="med" len="med"/>
            <a:tailEnd type="triangle" w="med" len="med"/>
          </a:ln>
        </p:spPr>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6"/>
          <p:cNvSpPr txBox="1">
            <a:spLocks noGrp="1"/>
          </p:cNvSpPr>
          <p:nvPr>
            <p:ph type="body" idx="1"/>
          </p:nvPr>
        </p:nvSpPr>
        <p:spPr>
          <a:xfrm>
            <a:off x="311700" y="1536625"/>
            <a:ext cx="4260300" cy="2733300"/>
          </a:xfrm>
          <a:prstGeom prst="rect">
            <a:avLst/>
          </a:prstGeom>
          <a:solidFill>
            <a:srgbClr val="D9D9D9"/>
          </a:solidFill>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500">
                <a:solidFill>
                  <a:srgbClr val="000000"/>
                </a:solidFill>
                <a:latin typeface="Consolas"/>
                <a:ea typeface="Consolas"/>
                <a:cs typeface="Consolas"/>
                <a:sym typeface="Consolas"/>
              </a:rPr>
              <a:t>// app&lt;S,T&gt;(f: (x : S) =&gt; T, x: S): T</a:t>
            </a:r>
            <a:endParaRPr sz="15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500">
                <a:solidFill>
                  <a:srgbClr val="000000"/>
                </a:solidFill>
                <a:latin typeface="Consolas"/>
                <a:ea typeface="Consolas"/>
                <a:cs typeface="Consolas"/>
                <a:sym typeface="Consolas"/>
              </a:rPr>
              <a:t>function app(f, x) {</a:t>
            </a:r>
            <a:br>
              <a:rPr lang="en" sz="1500">
                <a:solidFill>
                  <a:srgbClr val="000000"/>
                </a:solidFill>
                <a:latin typeface="Consolas"/>
                <a:ea typeface="Consolas"/>
                <a:cs typeface="Consolas"/>
                <a:sym typeface="Consolas"/>
              </a:rPr>
            </a:br>
            <a:r>
              <a:rPr lang="en" sz="1500">
                <a:solidFill>
                  <a:srgbClr val="000000"/>
                </a:solidFill>
                <a:latin typeface="Consolas"/>
                <a:ea typeface="Consolas"/>
                <a:cs typeface="Consolas"/>
                <a:sym typeface="Consolas"/>
              </a:rPr>
              <a:t>  Return f(x);</a:t>
            </a:r>
            <a:br>
              <a:rPr lang="en" sz="1500">
                <a:solidFill>
                  <a:srgbClr val="000000"/>
                </a:solidFill>
                <a:latin typeface="Consolas"/>
                <a:ea typeface="Consolas"/>
                <a:cs typeface="Consolas"/>
                <a:sym typeface="Consolas"/>
              </a:rPr>
            </a:br>
            <a:r>
              <a:rPr lang="en" sz="1500">
                <a:solidFill>
                  <a:srgbClr val="000000"/>
                </a:solidFill>
                <a:latin typeface="Consolas"/>
                <a:ea typeface="Consolas"/>
                <a:cs typeface="Consolas"/>
                <a:sym typeface="Consolas"/>
              </a:rPr>
              <a:t>}</a:t>
            </a:r>
            <a:endParaRPr sz="15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endParaRPr sz="15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500">
                <a:solidFill>
                  <a:srgbClr val="000000"/>
                </a:solidFill>
                <a:latin typeface="Consolas"/>
                <a:ea typeface="Consolas"/>
                <a:cs typeface="Consolas"/>
                <a:sym typeface="Consolas"/>
              </a:rPr>
              <a:t>// double(x: number): number</a:t>
            </a:r>
            <a:endParaRPr sz="15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500">
                <a:solidFill>
                  <a:srgbClr val="000000"/>
                </a:solidFill>
                <a:latin typeface="Consolas"/>
                <a:ea typeface="Consolas"/>
                <a:cs typeface="Consolas"/>
                <a:sym typeface="Consolas"/>
              </a:rPr>
              <a:t>function double(x) {</a:t>
            </a:r>
            <a:endParaRPr sz="15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500">
                <a:solidFill>
                  <a:srgbClr val="000000"/>
                </a:solidFill>
                <a:latin typeface="Consolas"/>
                <a:ea typeface="Consolas"/>
                <a:cs typeface="Consolas"/>
                <a:sym typeface="Consolas"/>
              </a:rPr>
              <a:t>  return 2 * x;</a:t>
            </a:r>
            <a:endParaRPr sz="15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500">
                <a:solidFill>
                  <a:srgbClr val="000000"/>
                </a:solidFill>
                <a:latin typeface="Consolas"/>
                <a:ea typeface="Consolas"/>
                <a:cs typeface="Consolas"/>
                <a:sym typeface="Consolas"/>
              </a:rPr>
              <a:t>}</a:t>
            </a:r>
            <a:endParaRPr sz="15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endParaRPr sz="15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500">
                <a:solidFill>
                  <a:srgbClr val="000000"/>
                </a:solidFill>
                <a:latin typeface="Consolas"/>
                <a:ea typeface="Consolas"/>
                <a:cs typeface="Consolas"/>
                <a:sym typeface="Consolas"/>
              </a:rPr>
              <a:t>app(double, 10);</a:t>
            </a:r>
            <a:endParaRPr sz="1500">
              <a:solidFill>
                <a:srgbClr val="000000"/>
              </a:solidFill>
              <a:latin typeface="Consolas"/>
              <a:ea typeface="Consolas"/>
              <a:cs typeface="Consolas"/>
              <a:sym typeface="Consolas"/>
            </a:endParaRPr>
          </a:p>
        </p:txBody>
      </p:sp>
      <p:sp>
        <p:nvSpPr>
          <p:cNvPr id="75" name="Google Shape;75;p16"/>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500"/>
              <a:t>Simpler Example</a:t>
            </a:r>
            <a:endParaRPr sz="2500"/>
          </a:p>
        </p:txBody>
      </p:sp>
      <p:cxnSp>
        <p:nvCxnSpPr>
          <p:cNvPr id="76" name="Google Shape;76;p16"/>
          <p:cNvCxnSpPr/>
          <p:nvPr/>
        </p:nvCxnSpPr>
        <p:spPr>
          <a:xfrm rot="10800000">
            <a:off x="1337075" y="4169425"/>
            <a:ext cx="589500" cy="1092600"/>
          </a:xfrm>
          <a:prstGeom prst="straightConnector1">
            <a:avLst/>
          </a:prstGeom>
          <a:noFill/>
          <a:ln w="38100" cap="flat" cmpd="sng">
            <a:solidFill>
              <a:schemeClr val="dk2"/>
            </a:solidFill>
            <a:prstDash val="solid"/>
            <a:round/>
            <a:headEnd type="none" w="med" len="med"/>
            <a:tailEnd type="triangle" w="med" len="med"/>
          </a:ln>
        </p:spPr>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body" idx="1"/>
          </p:nvPr>
        </p:nvSpPr>
        <p:spPr>
          <a:xfrm>
            <a:off x="311700" y="1536625"/>
            <a:ext cx="5051100" cy="4588200"/>
          </a:xfrm>
          <a:prstGeom prst="rect">
            <a:avLst/>
          </a:prstGeom>
          <a:solidFill>
            <a:srgbClr val="D9D9D9"/>
          </a:solidFill>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500">
                <a:solidFill>
                  <a:srgbClr val="000000"/>
                </a:solidFill>
                <a:latin typeface="Consolas"/>
                <a:ea typeface="Consolas"/>
                <a:cs typeface="Consolas"/>
                <a:sym typeface="Consolas"/>
              </a:rPr>
              <a:t>// map&lt;S,T&gt;(f: (x : S) =&gt; T, a: S[]): T[]</a:t>
            </a:r>
            <a:endParaRPr sz="15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500">
                <a:solidFill>
                  <a:srgbClr val="000000"/>
                </a:solidFill>
                <a:latin typeface="Consolas"/>
                <a:ea typeface="Consolas"/>
                <a:cs typeface="Consolas"/>
                <a:sym typeface="Consolas"/>
              </a:rPr>
              <a:t>function map(f, a) {</a:t>
            </a:r>
            <a:br>
              <a:rPr lang="en" sz="1500">
                <a:solidFill>
                  <a:srgbClr val="000000"/>
                </a:solidFill>
                <a:latin typeface="Consolas"/>
                <a:ea typeface="Consolas"/>
                <a:cs typeface="Consolas"/>
                <a:sym typeface="Consolas"/>
              </a:rPr>
            </a:br>
            <a:r>
              <a:rPr lang="en" sz="1500">
                <a:solidFill>
                  <a:srgbClr val="000000"/>
                </a:solidFill>
                <a:latin typeface="Consolas"/>
                <a:ea typeface="Consolas"/>
                <a:cs typeface="Consolas"/>
                <a:sym typeface="Consolas"/>
              </a:rPr>
              <a:t>  let b = [];</a:t>
            </a:r>
            <a:br>
              <a:rPr lang="en" sz="1500">
                <a:solidFill>
                  <a:srgbClr val="000000"/>
                </a:solidFill>
                <a:latin typeface="Consolas"/>
                <a:ea typeface="Consolas"/>
                <a:cs typeface="Consolas"/>
                <a:sym typeface="Consolas"/>
              </a:rPr>
            </a:br>
            <a:r>
              <a:rPr lang="en" sz="1500">
                <a:solidFill>
                  <a:srgbClr val="000000"/>
                </a:solidFill>
                <a:latin typeface="Consolas"/>
                <a:ea typeface="Consolas"/>
                <a:cs typeface="Consolas"/>
                <a:sym typeface="Consolas"/>
              </a:rPr>
              <a:t>  for (let i = 0; i &lt; a.length; ++i) {</a:t>
            </a:r>
            <a:br>
              <a:rPr lang="en" sz="1500">
                <a:solidFill>
                  <a:srgbClr val="000000"/>
                </a:solidFill>
                <a:latin typeface="Consolas"/>
                <a:ea typeface="Consolas"/>
                <a:cs typeface="Consolas"/>
                <a:sym typeface="Consolas"/>
              </a:rPr>
            </a:br>
            <a:r>
              <a:rPr lang="en" sz="1500">
                <a:solidFill>
                  <a:srgbClr val="000000"/>
                </a:solidFill>
                <a:latin typeface="Consolas"/>
                <a:ea typeface="Consolas"/>
                <a:cs typeface="Consolas"/>
                <a:sym typeface="Consolas"/>
              </a:rPr>
              <a:t>    b.push(f(a[i]));</a:t>
            </a:r>
            <a:br>
              <a:rPr lang="en" sz="1500">
                <a:solidFill>
                  <a:srgbClr val="000000"/>
                </a:solidFill>
                <a:latin typeface="Consolas"/>
                <a:ea typeface="Consolas"/>
                <a:cs typeface="Consolas"/>
                <a:sym typeface="Consolas"/>
              </a:rPr>
            </a:br>
            <a:r>
              <a:rPr lang="en" sz="1500">
                <a:solidFill>
                  <a:srgbClr val="000000"/>
                </a:solidFill>
                <a:latin typeface="Consolas"/>
                <a:ea typeface="Consolas"/>
                <a:cs typeface="Consolas"/>
                <a:sym typeface="Consolas"/>
              </a:rPr>
              <a:t>  }</a:t>
            </a:r>
            <a:br>
              <a:rPr lang="en" sz="1500">
                <a:solidFill>
                  <a:srgbClr val="000000"/>
                </a:solidFill>
                <a:latin typeface="Consolas"/>
                <a:ea typeface="Consolas"/>
                <a:cs typeface="Consolas"/>
                <a:sym typeface="Consolas"/>
              </a:rPr>
            </a:br>
            <a:r>
              <a:rPr lang="en" sz="1500">
                <a:solidFill>
                  <a:srgbClr val="000000"/>
                </a:solidFill>
                <a:latin typeface="Consolas"/>
                <a:ea typeface="Consolas"/>
                <a:cs typeface="Consolas"/>
                <a:sym typeface="Consolas"/>
              </a:rPr>
              <a:t>  return b;</a:t>
            </a:r>
            <a:br>
              <a:rPr lang="en" sz="1500">
                <a:solidFill>
                  <a:srgbClr val="000000"/>
                </a:solidFill>
                <a:latin typeface="Consolas"/>
                <a:ea typeface="Consolas"/>
                <a:cs typeface="Consolas"/>
                <a:sym typeface="Consolas"/>
              </a:rPr>
            </a:br>
            <a:r>
              <a:rPr lang="en" sz="1500">
                <a:solidFill>
                  <a:srgbClr val="000000"/>
                </a:solidFill>
                <a:latin typeface="Consolas"/>
                <a:ea typeface="Consolas"/>
                <a:cs typeface="Consolas"/>
                <a:sym typeface="Consolas"/>
              </a:rPr>
              <a:t>}</a:t>
            </a:r>
            <a:endParaRPr sz="15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endParaRPr sz="15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500">
                <a:solidFill>
                  <a:srgbClr val="000000"/>
                </a:solidFill>
                <a:latin typeface="Consolas"/>
                <a:ea typeface="Consolas"/>
                <a:cs typeface="Consolas"/>
                <a:sym typeface="Consolas"/>
              </a:rPr>
              <a:t>// doubleAll(a: number[]): number[]</a:t>
            </a:r>
            <a:endParaRPr sz="15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500">
                <a:solidFill>
                  <a:srgbClr val="000000"/>
                </a:solidFill>
                <a:latin typeface="Consolas"/>
                <a:ea typeface="Consolas"/>
                <a:cs typeface="Consolas"/>
                <a:sym typeface="Consolas"/>
              </a:rPr>
              <a:t>function doubleAll(a) {</a:t>
            </a:r>
            <a:endParaRPr sz="15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500">
                <a:solidFill>
                  <a:schemeClr val="dk1"/>
                </a:solidFill>
                <a:latin typeface="Consolas"/>
                <a:ea typeface="Consolas"/>
                <a:cs typeface="Consolas"/>
                <a:sym typeface="Consolas"/>
              </a:rPr>
              <a:t>  // double(x: number): number</a:t>
            </a:r>
            <a:endParaRPr sz="1500">
              <a:solidFill>
                <a:schemeClr val="dk1"/>
              </a:solidFill>
              <a:latin typeface="Consolas"/>
              <a:ea typeface="Consolas"/>
              <a:cs typeface="Consolas"/>
              <a:sym typeface="Consolas"/>
            </a:endParaRPr>
          </a:p>
          <a:p>
            <a:pPr marL="0" lvl="0" indent="0" algn="l" rtl="0">
              <a:lnSpc>
                <a:spcPct val="100000"/>
              </a:lnSpc>
              <a:spcBef>
                <a:spcPts val="0"/>
              </a:spcBef>
              <a:spcAft>
                <a:spcPts val="0"/>
              </a:spcAft>
              <a:buNone/>
            </a:pPr>
            <a:r>
              <a:rPr lang="en" sz="1500">
                <a:solidFill>
                  <a:schemeClr val="dk1"/>
                </a:solidFill>
                <a:latin typeface="Consolas"/>
                <a:ea typeface="Consolas"/>
                <a:cs typeface="Consolas"/>
                <a:sym typeface="Consolas"/>
              </a:rPr>
              <a:t>  function double(x) {</a:t>
            </a:r>
            <a:endParaRPr sz="1500">
              <a:solidFill>
                <a:schemeClr val="dk1"/>
              </a:solidFill>
              <a:latin typeface="Consolas"/>
              <a:ea typeface="Consolas"/>
              <a:cs typeface="Consolas"/>
              <a:sym typeface="Consolas"/>
            </a:endParaRPr>
          </a:p>
          <a:p>
            <a:pPr marL="0" lvl="0" indent="0" algn="l" rtl="0">
              <a:lnSpc>
                <a:spcPct val="100000"/>
              </a:lnSpc>
              <a:spcBef>
                <a:spcPts val="0"/>
              </a:spcBef>
              <a:spcAft>
                <a:spcPts val="0"/>
              </a:spcAft>
              <a:buNone/>
            </a:pPr>
            <a:r>
              <a:rPr lang="en" sz="1500">
                <a:solidFill>
                  <a:schemeClr val="dk1"/>
                </a:solidFill>
                <a:latin typeface="Consolas"/>
                <a:ea typeface="Consolas"/>
                <a:cs typeface="Consolas"/>
                <a:sym typeface="Consolas"/>
              </a:rPr>
              <a:t>    return 2 * x;</a:t>
            </a:r>
            <a:endParaRPr sz="1500">
              <a:solidFill>
                <a:schemeClr val="dk1"/>
              </a:solidFill>
              <a:latin typeface="Consolas"/>
              <a:ea typeface="Consolas"/>
              <a:cs typeface="Consolas"/>
              <a:sym typeface="Consolas"/>
            </a:endParaRPr>
          </a:p>
          <a:p>
            <a:pPr marL="0" lvl="0" indent="0" algn="l" rtl="0">
              <a:lnSpc>
                <a:spcPct val="100000"/>
              </a:lnSpc>
              <a:spcBef>
                <a:spcPts val="0"/>
              </a:spcBef>
              <a:spcAft>
                <a:spcPts val="0"/>
              </a:spcAft>
              <a:buNone/>
            </a:pPr>
            <a:r>
              <a:rPr lang="en" sz="1500">
                <a:solidFill>
                  <a:schemeClr val="dk1"/>
                </a:solidFill>
                <a:latin typeface="Consolas"/>
                <a:ea typeface="Consolas"/>
                <a:cs typeface="Consolas"/>
                <a:sym typeface="Consolas"/>
              </a:rPr>
              <a:t>  }</a:t>
            </a:r>
            <a:endParaRPr sz="15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500">
                <a:solidFill>
                  <a:srgbClr val="000000"/>
                </a:solidFill>
                <a:latin typeface="Consolas"/>
                <a:ea typeface="Consolas"/>
                <a:cs typeface="Consolas"/>
                <a:sym typeface="Consolas"/>
              </a:rPr>
              <a:t>  return map(double, a); </a:t>
            </a:r>
            <a:endParaRPr sz="15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500">
                <a:solidFill>
                  <a:srgbClr val="000000"/>
                </a:solidFill>
                <a:latin typeface="Consolas"/>
                <a:ea typeface="Consolas"/>
                <a:cs typeface="Consolas"/>
                <a:sym typeface="Consolas"/>
              </a:rPr>
              <a:t>}</a:t>
            </a:r>
            <a:endParaRPr sz="1500">
              <a:solidFill>
                <a:srgbClr val="000000"/>
              </a:solidFill>
              <a:latin typeface="Consolas"/>
              <a:ea typeface="Consolas"/>
              <a:cs typeface="Consolas"/>
              <a:sym typeface="Consolas"/>
            </a:endParaRPr>
          </a:p>
        </p:txBody>
      </p:sp>
      <p:sp>
        <p:nvSpPr>
          <p:cNvPr id="82" name="Google Shape;82;p17"/>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500"/>
              <a:t>Nested Functions</a:t>
            </a:r>
            <a:endParaRPr sz="2500"/>
          </a:p>
        </p:txBody>
      </p:sp>
      <p:cxnSp>
        <p:nvCxnSpPr>
          <p:cNvPr id="83" name="Google Shape;83;p17"/>
          <p:cNvCxnSpPr/>
          <p:nvPr/>
        </p:nvCxnSpPr>
        <p:spPr>
          <a:xfrm rot="10800000" flipH="1">
            <a:off x="100650" y="4672475"/>
            <a:ext cx="575100" cy="675900"/>
          </a:xfrm>
          <a:prstGeom prst="straightConnector1">
            <a:avLst/>
          </a:prstGeom>
          <a:noFill/>
          <a:ln w="38100" cap="flat" cmpd="sng">
            <a:solidFill>
              <a:schemeClr val="dk2"/>
            </a:solidFill>
            <a:prstDash val="solid"/>
            <a:round/>
            <a:headEnd type="none" w="med" len="med"/>
            <a:tailEnd type="triangle" w="med" len="med"/>
          </a:ln>
        </p:spPr>
      </p:cxnSp>
      <p:sp>
        <p:nvSpPr>
          <p:cNvPr id="84" name="Google Shape;84;p17"/>
          <p:cNvSpPr txBox="1"/>
          <p:nvPr/>
        </p:nvSpPr>
        <p:spPr>
          <a:xfrm>
            <a:off x="5664675" y="1581500"/>
            <a:ext cx="2774700" cy="2300400"/>
          </a:xfrm>
          <a:prstGeom prst="rect">
            <a:avLst/>
          </a:prstGeom>
          <a:solidFill>
            <a:srgbClr val="FFFF00"/>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The </a:t>
            </a:r>
            <a:r>
              <a:rPr lang="en">
                <a:latin typeface="Consolas"/>
                <a:ea typeface="Consolas"/>
                <a:cs typeface="Consolas"/>
                <a:sym typeface="Consolas"/>
              </a:rPr>
              <a:t>double</a:t>
            </a:r>
            <a:r>
              <a:rPr lang="en"/>
              <a:t> function is a helper. Nesting it inside </a:t>
            </a:r>
            <a:r>
              <a:rPr lang="en">
                <a:latin typeface="Consolas"/>
                <a:ea typeface="Consolas"/>
                <a:cs typeface="Consolas"/>
                <a:sym typeface="Consolas"/>
              </a:rPr>
              <a:t>doubleAll</a:t>
            </a:r>
            <a:r>
              <a:rPr lang="en"/>
              <a:t> makes that clear.  We cannot call double from </a:t>
            </a:r>
            <a:r>
              <a:rPr lang="en">
                <a:latin typeface="Consolas"/>
                <a:ea typeface="Consolas"/>
                <a:cs typeface="Consolas"/>
                <a:sym typeface="Consolas"/>
              </a:rPr>
              <a:t>doubleAll</a:t>
            </a:r>
            <a:r>
              <a:rPr lang="en"/>
              <a: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500"/>
              <a:t>More Nested Functions</a:t>
            </a:r>
            <a:endParaRPr sz="2500"/>
          </a:p>
        </p:txBody>
      </p:sp>
      <p:sp>
        <p:nvSpPr>
          <p:cNvPr id="90" name="Google Shape;90;p18"/>
          <p:cNvSpPr txBox="1">
            <a:spLocks noGrp="1"/>
          </p:cNvSpPr>
          <p:nvPr>
            <p:ph type="body" idx="1"/>
          </p:nvPr>
        </p:nvSpPr>
        <p:spPr>
          <a:xfrm>
            <a:off x="311700" y="1536625"/>
            <a:ext cx="3081300" cy="2489100"/>
          </a:xfrm>
          <a:prstGeom prst="rect">
            <a:avLst/>
          </a:prstGeom>
          <a:solidFill>
            <a:srgbClr val="D9D9D9"/>
          </a:solidFill>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500" dirty="0">
                <a:solidFill>
                  <a:srgbClr val="000000"/>
                </a:solidFill>
                <a:latin typeface="Consolas"/>
                <a:ea typeface="Consolas"/>
                <a:cs typeface="Consolas"/>
                <a:sym typeface="Consolas"/>
              </a:rPr>
              <a:t>// foo(x: number): number</a:t>
            </a:r>
            <a:endParaRPr sz="1500" dirty="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500" dirty="0">
                <a:solidFill>
                  <a:srgbClr val="000000"/>
                </a:solidFill>
                <a:latin typeface="Consolas"/>
                <a:ea typeface="Consolas"/>
                <a:cs typeface="Consolas"/>
                <a:sym typeface="Consolas"/>
              </a:rPr>
              <a:t>function foo(x) {</a:t>
            </a:r>
            <a:endParaRPr sz="1500" dirty="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500" dirty="0">
                <a:solidFill>
                  <a:schemeClr val="dk1"/>
                </a:solidFill>
                <a:latin typeface="Consolas"/>
                <a:ea typeface="Consolas"/>
                <a:cs typeface="Consolas"/>
                <a:sym typeface="Consolas"/>
              </a:rPr>
              <a:t>  // bar(y: number): number</a:t>
            </a:r>
            <a:endParaRPr sz="1500" dirty="0">
              <a:solidFill>
                <a:schemeClr val="dk1"/>
              </a:solidFill>
              <a:latin typeface="Consolas"/>
              <a:ea typeface="Consolas"/>
              <a:cs typeface="Consolas"/>
              <a:sym typeface="Consolas"/>
            </a:endParaRPr>
          </a:p>
          <a:p>
            <a:pPr marL="0" lvl="0" indent="0" algn="l" rtl="0">
              <a:lnSpc>
                <a:spcPct val="100000"/>
              </a:lnSpc>
              <a:spcBef>
                <a:spcPts val="0"/>
              </a:spcBef>
              <a:spcAft>
                <a:spcPts val="0"/>
              </a:spcAft>
              <a:buNone/>
            </a:pPr>
            <a:r>
              <a:rPr lang="en" sz="1500" dirty="0">
                <a:solidFill>
                  <a:schemeClr val="dk1"/>
                </a:solidFill>
                <a:latin typeface="Consolas"/>
                <a:ea typeface="Consolas"/>
                <a:cs typeface="Consolas"/>
                <a:sym typeface="Consolas"/>
              </a:rPr>
              <a:t>  function bar(y) {</a:t>
            </a:r>
            <a:endParaRPr sz="1500" dirty="0">
              <a:solidFill>
                <a:schemeClr val="dk1"/>
              </a:solidFill>
              <a:latin typeface="Consolas"/>
              <a:ea typeface="Consolas"/>
              <a:cs typeface="Consolas"/>
              <a:sym typeface="Consolas"/>
            </a:endParaRPr>
          </a:p>
          <a:p>
            <a:pPr marL="0" lvl="0" indent="0" algn="l" rtl="0">
              <a:lnSpc>
                <a:spcPct val="100000"/>
              </a:lnSpc>
              <a:spcBef>
                <a:spcPts val="0"/>
              </a:spcBef>
              <a:spcAft>
                <a:spcPts val="0"/>
              </a:spcAft>
              <a:buNone/>
            </a:pPr>
            <a:r>
              <a:rPr lang="en" sz="1500" dirty="0">
                <a:solidFill>
                  <a:schemeClr val="dk1"/>
                </a:solidFill>
                <a:latin typeface="Consolas"/>
                <a:ea typeface="Consolas"/>
                <a:cs typeface="Consolas"/>
                <a:sym typeface="Consolas"/>
              </a:rPr>
              <a:t>    return y + 2;</a:t>
            </a:r>
            <a:endParaRPr sz="1500" dirty="0">
              <a:solidFill>
                <a:schemeClr val="dk1"/>
              </a:solidFill>
              <a:latin typeface="Consolas"/>
              <a:ea typeface="Consolas"/>
              <a:cs typeface="Consolas"/>
              <a:sym typeface="Consolas"/>
            </a:endParaRPr>
          </a:p>
          <a:p>
            <a:pPr marL="0" lvl="0" indent="0" algn="l" rtl="0">
              <a:lnSpc>
                <a:spcPct val="100000"/>
              </a:lnSpc>
              <a:spcBef>
                <a:spcPts val="0"/>
              </a:spcBef>
              <a:spcAft>
                <a:spcPts val="0"/>
              </a:spcAft>
              <a:buNone/>
            </a:pPr>
            <a:r>
              <a:rPr lang="en" sz="1500" dirty="0">
                <a:solidFill>
                  <a:schemeClr val="dk1"/>
                </a:solidFill>
                <a:latin typeface="Consolas"/>
                <a:ea typeface="Consolas"/>
                <a:cs typeface="Consolas"/>
                <a:sym typeface="Consolas"/>
              </a:rPr>
              <a:t>  }</a:t>
            </a:r>
            <a:endParaRPr sz="1500" dirty="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500" dirty="0">
                <a:solidFill>
                  <a:srgbClr val="000000"/>
                </a:solidFill>
                <a:latin typeface="Consolas"/>
                <a:ea typeface="Consolas"/>
                <a:cs typeface="Consolas"/>
                <a:sym typeface="Consolas"/>
              </a:rPr>
              <a:t>  return bar(x);</a:t>
            </a:r>
            <a:endParaRPr sz="1500" dirty="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500" dirty="0">
                <a:solidFill>
                  <a:srgbClr val="000000"/>
                </a:solidFill>
                <a:latin typeface="Consolas"/>
                <a:ea typeface="Consolas"/>
                <a:cs typeface="Consolas"/>
                <a:sym typeface="Consolas"/>
              </a:rPr>
              <a:t>}</a:t>
            </a:r>
            <a:endParaRPr sz="1500" dirty="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endParaRPr sz="1500" dirty="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500" dirty="0">
                <a:solidFill>
                  <a:srgbClr val="000000"/>
                </a:solidFill>
                <a:latin typeface="Consolas"/>
                <a:ea typeface="Consolas"/>
                <a:cs typeface="Consolas"/>
                <a:sym typeface="Consolas"/>
              </a:rPr>
              <a:t>assert(foo(10) === 12);</a:t>
            </a:r>
            <a:endParaRPr sz="1500" dirty="0">
              <a:solidFill>
                <a:srgbClr val="000000"/>
              </a:solidFill>
              <a:latin typeface="Consolas"/>
              <a:ea typeface="Consolas"/>
              <a:cs typeface="Consolas"/>
              <a:sym typeface="Consolas"/>
            </a:endParaRPr>
          </a:p>
        </p:txBody>
      </p:sp>
      <p:cxnSp>
        <p:nvCxnSpPr>
          <p:cNvPr id="91" name="Google Shape;91;p18"/>
          <p:cNvCxnSpPr/>
          <p:nvPr/>
        </p:nvCxnSpPr>
        <p:spPr>
          <a:xfrm rot="10800000" flipH="1">
            <a:off x="0" y="2469950"/>
            <a:ext cx="575100" cy="675900"/>
          </a:xfrm>
          <a:prstGeom prst="straightConnector1">
            <a:avLst/>
          </a:prstGeom>
          <a:noFill/>
          <a:ln w="38100" cap="flat" cmpd="sng">
            <a:solidFill>
              <a:schemeClr val="dk2"/>
            </a:solidFill>
            <a:prstDash val="solid"/>
            <a:round/>
            <a:headEnd type="none" w="med" len="med"/>
            <a:tailEnd type="triangle" w="med" len="med"/>
          </a:ln>
        </p:spPr>
      </p:cxnSp>
      <p:sp>
        <p:nvSpPr>
          <p:cNvPr id="92" name="Google Shape;92;p18"/>
          <p:cNvSpPr txBox="1">
            <a:spLocks noGrp="1"/>
          </p:cNvSpPr>
          <p:nvPr>
            <p:ph type="body" idx="1"/>
          </p:nvPr>
        </p:nvSpPr>
        <p:spPr>
          <a:xfrm>
            <a:off x="3822650" y="1536625"/>
            <a:ext cx="3081300" cy="2489100"/>
          </a:xfrm>
          <a:prstGeom prst="rect">
            <a:avLst/>
          </a:prstGeom>
          <a:solidFill>
            <a:srgbClr val="D9D9D9"/>
          </a:solidFill>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500" dirty="0">
                <a:solidFill>
                  <a:srgbClr val="000000"/>
                </a:solidFill>
                <a:latin typeface="Consolas"/>
                <a:ea typeface="Consolas"/>
                <a:cs typeface="Consolas"/>
                <a:sym typeface="Consolas"/>
              </a:rPr>
              <a:t>// A(x: number): number</a:t>
            </a:r>
            <a:endParaRPr sz="1500" dirty="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500" dirty="0">
                <a:solidFill>
                  <a:srgbClr val="000000"/>
                </a:solidFill>
                <a:latin typeface="Consolas"/>
                <a:ea typeface="Consolas"/>
                <a:cs typeface="Consolas"/>
                <a:sym typeface="Consolas"/>
              </a:rPr>
              <a:t>function A(x) {</a:t>
            </a:r>
            <a:endParaRPr sz="1500" dirty="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500" dirty="0">
                <a:solidFill>
                  <a:schemeClr val="dk1"/>
                </a:solidFill>
                <a:latin typeface="Consolas"/>
                <a:ea typeface="Consolas"/>
                <a:cs typeface="Consolas"/>
                <a:sym typeface="Consolas"/>
              </a:rPr>
              <a:t>  // B(y: number): number</a:t>
            </a:r>
            <a:endParaRPr sz="1500" dirty="0">
              <a:solidFill>
                <a:schemeClr val="dk1"/>
              </a:solidFill>
              <a:latin typeface="Consolas"/>
              <a:ea typeface="Consolas"/>
              <a:cs typeface="Consolas"/>
              <a:sym typeface="Consolas"/>
            </a:endParaRPr>
          </a:p>
          <a:p>
            <a:pPr marL="0" lvl="0" indent="0" algn="l" rtl="0">
              <a:lnSpc>
                <a:spcPct val="100000"/>
              </a:lnSpc>
              <a:spcBef>
                <a:spcPts val="0"/>
              </a:spcBef>
              <a:spcAft>
                <a:spcPts val="0"/>
              </a:spcAft>
              <a:buNone/>
            </a:pPr>
            <a:r>
              <a:rPr lang="en" sz="1500" dirty="0">
                <a:solidFill>
                  <a:schemeClr val="dk1"/>
                </a:solidFill>
                <a:latin typeface="Consolas"/>
                <a:ea typeface="Consolas"/>
                <a:cs typeface="Consolas"/>
                <a:sym typeface="Consolas"/>
              </a:rPr>
              <a:t>  function B(y) {</a:t>
            </a:r>
            <a:endParaRPr sz="1500" dirty="0">
              <a:solidFill>
                <a:schemeClr val="dk1"/>
              </a:solidFill>
              <a:latin typeface="Consolas"/>
              <a:ea typeface="Consolas"/>
              <a:cs typeface="Consolas"/>
              <a:sym typeface="Consolas"/>
            </a:endParaRPr>
          </a:p>
          <a:p>
            <a:pPr marL="0" lvl="0" indent="0" algn="l" rtl="0">
              <a:lnSpc>
                <a:spcPct val="100000"/>
              </a:lnSpc>
              <a:spcBef>
                <a:spcPts val="0"/>
              </a:spcBef>
              <a:spcAft>
                <a:spcPts val="0"/>
              </a:spcAft>
              <a:buNone/>
            </a:pPr>
            <a:r>
              <a:rPr lang="en" sz="1500" dirty="0">
                <a:solidFill>
                  <a:schemeClr val="dk1"/>
                </a:solidFill>
                <a:latin typeface="Consolas"/>
                <a:ea typeface="Consolas"/>
                <a:cs typeface="Consolas"/>
                <a:sym typeface="Consolas"/>
              </a:rPr>
              <a:t>    return x + y;</a:t>
            </a:r>
            <a:endParaRPr sz="1500" dirty="0">
              <a:solidFill>
                <a:schemeClr val="dk1"/>
              </a:solidFill>
              <a:latin typeface="Consolas"/>
              <a:ea typeface="Consolas"/>
              <a:cs typeface="Consolas"/>
              <a:sym typeface="Consolas"/>
            </a:endParaRPr>
          </a:p>
          <a:p>
            <a:pPr marL="0" lvl="0" indent="0" algn="l" rtl="0">
              <a:lnSpc>
                <a:spcPct val="100000"/>
              </a:lnSpc>
              <a:spcBef>
                <a:spcPts val="0"/>
              </a:spcBef>
              <a:spcAft>
                <a:spcPts val="0"/>
              </a:spcAft>
              <a:buNone/>
            </a:pPr>
            <a:r>
              <a:rPr lang="en" sz="1500" dirty="0">
                <a:solidFill>
                  <a:schemeClr val="dk1"/>
                </a:solidFill>
                <a:latin typeface="Consolas"/>
                <a:ea typeface="Consolas"/>
                <a:cs typeface="Consolas"/>
                <a:sym typeface="Consolas"/>
              </a:rPr>
              <a:t>  }</a:t>
            </a:r>
            <a:endParaRPr sz="1500" dirty="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500" dirty="0">
                <a:solidFill>
                  <a:srgbClr val="000000"/>
                </a:solidFill>
                <a:latin typeface="Consolas"/>
                <a:ea typeface="Consolas"/>
                <a:cs typeface="Consolas"/>
                <a:sym typeface="Consolas"/>
              </a:rPr>
              <a:t>  return B(20);</a:t>
            </a:r>
            <a:endParaRPr sz="1500" dirty="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500" dirty="0">
                <a:solidFill>
                  <a:srgbClr val="000000"/>
                </a:solidFill>
                <a:latin typeface="Consolas"/>
                <a:ea typeface="Consolas"/>
                <a:cs typeface="Consolas"/>
                <a:sym typeface="Consolas"/>
              </a:rPr>
              <a:t>}</a:t>
            </a:r>
            <a:endParaRPr sz="1500" dirty="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endParaRPr sz="1500" dirty="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500" dirty="0">
                <a:solidFill>
                  <a:srgbClr val="000000"/>
                </a:solidFill>
                <a:latin typeface="Consolas"/>
                <a:ea typeface="Consolas"/>
                <a:cs typeface="Consolas"/>
                <a:sym typeface="Consolas"/>
              </a:rPr>
              <a:t>assert(foo(10) === 30);</a:t>
            </a:r>
            <a:endParaRPr sz="1500" dirty="0">
              <a:solidFill>
                <a:srgbClr val="000000"/>
              </a:solidFill>
              <a:latin typeface="Consolas"/>
              <a:ea typeface="Consolas"/>
              <a:cs typeface="Consolas"/>
              <a:sym typeface="Consolas"/>
            </a:endParaRPr>
          </a:p>
        </p:txBody>
      </p:sp>
      <p:sp>
        <p:nvSpPr>
          <p:cNvPr id="93" name="Google Shape;93;p18"/>
          <p:cNvSpPr txBox="1"/>
          <p:nvPr/>
        </p:nvSpPr>
        <p:spPr>
          <a:xfrm>
            <a:off x="6708475" y="1536625"/>
            <a:ext cx="2171100" cy="1035300"/>
          </a:xfrm>
          <a:prstGeom prst="rect">
            <a:avLst/>
          </a:prstGeom>
          <a:solidFill>
            <a:srgbClr val="FFFF00"/>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i="1"/>
              <a:t>B</a:t>
            </a:r>
            <a:r>
              <a:rPr lang="en"/>
              <a:t> is nested within </a:t>
            </a:r>
            <a:r>
              <a:rPr lang="en" i="1"/>
              <a:t>A</a:t>
            </a:r>
            <a:r>
              <a:rPr lang="en"/>
              <a:t>, and has a reference to the variable </a:t>
            </a:r>
            <a:r>
              <a:rPr lang="en" i="1"/>
              <a:t>x</a:t>
            </a:r>
            <a:r>
              <a:rPr lang="en"/>
              <a:t> that is declared outside </a:t>
            </a:r>
            <a:r>
              <a:rPr lang="en" i="1"/>
              <a:t>B</a:t>
            </a:r>
            <a:r>
              <a:rPr lang="en"/>
              <a:t>.</a:t>
            </a:r>
            <a:endParaRPr/>
          </a:p>
        </p:txBody>
      </p:sp>
      <p:cxnSp>
        <p:nvCxnSpPr>
          <p:cNvPr id="94" name="Google Shape;94;p18"/>
          <p:cNvCxnSpPr/>
          <p:nvPr/>
        </p:nvCxnSpPr>
        <p:spPr>
          <a:xfrm rot="10800000" flipH="1">
            <a:off x="3545400" y="2443225"/>
            <a:ext cx="575100" cy="675900"/>
          </a:xfrm>
          <a:prstGeom prst="straightConnector1">
            <a:avLst/>
          </a:prstGeom>
          <a:noFill/>
          <a:ln w="38100" cap="flat" cmpd="sng">
            <a:solidFill>
              <a:schemeClr val="dk2"/>
            </a:solidFill>
            <a:prstDash val="solid"/>
            <a:round/>
            <a:headEnd type="none" w="med" len="med"/>
            <a:tailEnd type="triangle" w="med" len="med"/>
          </a:ln>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body" idx="1"/>
          </p:nvPr>
        </p:nvSpPr>
        <p:spPr>
          <a:xfrm>
            <a:off x="3949175" y="1689025"/>
            <a:ext cx="4619700" cy="3228000"/>
          </a:xfrm>
          <a:prstGeom prst="rect">
            <a:avLst/>
          </a:prstGeom>
          <a:solidFill>
            <a:srgbClr val="D9D9D9"/>
          </a:solidFill>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300">
                <a:solidFill>
                  <a:srgbClr val="000000"/>
                </a:solidFill>
                <a:latin typeface="Consolas"/>
                <a:ea typeface="Consolas"/>
                <a:cs typeface="Consolas"/>
                <a:sym typeface="Consolas"/>
              </a:rPr>
              <a:t>// makeAdder(x: number): (y: number) =&gt; number</a:t>
            </a: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a:solidFill>
                  <a:srgbClr val="000000"/>
                </a:solidFill>
                <a:latin typeface="Consolas"/>
                <a:ea typeface="Consolas"/>
                <a:cs typeface="Consolas"/>
                <a:sym typeface="Consolas"/>
              </a:rPr>
              <a:t>function makeAdder(x) {</a:t>
            </a: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a:solidFill>
                  <a:srgbClr val="000000"/>
                </a:solidFill>
                <a:latin typeface="Consolas"/>
                <a:ea typeface="Consolas"/>
                <a:cs typeface="Consolas"/>
                <a:sym typeface="Consolas"/>
              </a:rPr>
              <a:t>  function f(y) {</a:t>
            </a: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a:solidFill>
                  <a:srgbClr val="000000"/>
                </a:solidFill>
                <a:latin typeface="Consolas"/>
                <a:ea typeface="Consolas"/>
                <a:cs typeface="Consolas"/>
                <a:sym typeface="Consolas"/>
              </a:rPr>
              <a:t>    return x + y;</a:t>
            </a: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a:solidFill>
                  <a:srgbClr val="000000"/>
                </a:solidFill>
                <a:latin typeface="Consolas"/>
                <a:ea typeface="Consolas"/>
                <a:cs typeface="Consolas"/>
                <a:sym typeface="Consolas"/>
              </a:rPr>
              <a:t>  }</a:t>
            </a: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a:solidFill>
                  <a:srgbClr val="000000"/>
                </a:solidFill>
                <a:latin typeface="Consolas"/>
                <a:ea typeface="Consolas"/>
                <a:cs typeface="Consolas"/>
                <a:sym typeface="Consolas"/>
              </a:rPr>
              <a:t>  return f;</a:t>
            </a: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a:solidFill>
                  <a:srgbClr val="000000"/>
                </a:solidFill>
                <a:latin typeface="Consolas"/>
                <a:ea typeface="Consolas"/>
                <a:cs typeface="Consolas"/>
                <a:sym typeface="Consolas"/>
              </a:rPr>
              <a:t>}</a:t>
            </a: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a:solidFill>
                  <a:srgbClr val="000000"/>
                </a:solidFill>
                <a:latin typeface="Consolas"/>
                <a:ea typeface="Consolas"/>
                <a:cs typeface="Consolas"/>
                <a:sym typeface="Consolas"/>
              </a:rPr>
              <a:t>let f1 = makeAdder(10);</a:t>
            </a: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a:solidFill>
                  <a:srgbClr val="000000"/>
                </a:solidFill>
                <a:latin typeface="Consolas"/>
                <a:ea typeface="Consolas"/>
                <a:cs typeface="Consolas"/>
                <a:sym typeface="Consolas"/>
              </a:rPr>
              <a:t>assert(f1(1) === 11);</a:t>
            </a: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a:solidFill>
                  <a:schemeClr val="dk1"/>
                </a:solidFill>
                <a:latin typeface="Consolas"/>
                <a:ea typeface="Consolas"/>
                <a:cs typeface="Consolas"/>
                <a:sym typeface="Consolas"/>
              </a:rPr>
              <a:t>let f2 = makeAdder(20);</a:t>
            </a:r>
            <a:endParaRPr sz="1300">
              <a:solidFill>
                <a:schemeClr val="dk1"/>
              </a:solidFill>
              <a:latin typeface="Consolas"/>
              <a:ea typeface="Consolas"/>
              <a:cs typeface="Consolas"/>
              <a:sym typeface="Consolas"/>
            </a:endParaRPr>
          </a:p>
          <a:p>
            <a:pPr marL="0" lvl="0" indent="0" algn="l" rtl="0">
              <a:lnSpc>
                <a:spcPct val="100000"/>
              </a:lnSpc>
              <a:spcBef>
                <a:spcPts val="0"/>
              </a:spcBef>
              <a:spcAft>
                <a:spcPts val="0"/>
              </a:spcAft>
              <a:buNone/>
            </a:pPr>
            <a:r>
              <a:rPr lang="en" sz="1300">
                <a:solidFill>
                  <a:schemeClr val="dk1"/>
                </a:solidFill>
                <a:latin typeface="Consolas"/>
                <a:ea typeface="Consolas"/>
                <a:cs typeface="Consolas"/>
                <a:sym typeface="Consolas"/>
              </a:rPr>
              <a:t>assert(f2(1) === 21);</a:t>
            </a:r>
            <a:endParaRPr sz="1300">
              <a:solidFill>
                <a:schemeClr val="dk1"/>
              </a:solidFill>
              <a:latin typeface="Consolas"/>
              <a:ea typeface="Consolas"/>
              <a:cs typeface="Consolas"/>
              <a:sym typeface="Consolas"/>
            </a:endParaRPr>
          </a:p>
          <a:p>
            <a:pPr marL="0" lvl="0" indent="0" algn="l" rtl="0">
              <a:lnSpc>
                <a:spcPct val="100000"/>
              </a:lnSpc>
              <a:spcBef>
                <a:spcPts val="0"/>
              </a:spcBef>
              <a:spcAft>
                <a:spcPts val="0"/>
              </a:spcAft>
              <a:buNone/>
            </a:pPr>
            <a:endParaRPr sz="1300">
              <a:solidFill>
                <a:schemeClr val="dk1"/>
              </a:solidFill>
              <a:latin typeface="Consolas"/>
              <a:ea typeface="Consolas"/>
              <a:cs typeface="Consolas"/>
              <a:sym typeface="Consolas"/>
            </a:endParaRPr>
          </a:p>
          <a:p>
            <a:pPr marL="0" lvl="0" indent="0" algn="l" rtl="0">
              <a:lnSpc>
                <a:spcPct val="100000"/>
              </a:lnSpc>
              <a:spcBef>
                <a:spcPts val="0"/>
              </a:spcBef>
              <a:spcAft>
                <a:spcPts val="0"/>
              </a:spcAft>
              <a:buNone/>
            </a:pPr>
            <a:r>
              <a:rPr lang="en" sz="1300">
                <a:solidFill>
                  <a:schemeClr val="dk1"/>
                </a:solidFill>
                <a:latin typeface="Consolas"/>
                <a:ea typeface="Consolas"/>
                <a:cs typeface="Consolas"/>
                <a:sym typeface="Consolas"/>
              </a:rPr>
              <a:t>assert(f1(2) === 12);</a:t>
            </a:r>
            <a:endParaRPr sz="1300">
              <a:solidFill>
                <a:schemeClr val="dk1"/>
              </a:solidFill>
              <a:latin typeface="Consolas"/>
              <a:ea typeface="Consolas"/>
              <a:cs typeface="Consolas"/>
              <a:sym typeface="Consolas"/>
            </a:endParaRPr>
          </a:p>
          <a:p>
            <a:pPr marL="0" lvl="0" indent="0" algn="l" rtl="0">
              <a:lnSpc>
                <a:spcPct val="100000"/>
              </a:lnSpc>
              <a:spcBef>
                <a:spcPts val="0"/>
              </a:spcBef>
              <a:spcAft>
                <a:spcPts val="0"/>
              </a:spcAft>
              <a:buNone/>
            </a:pPr>
            <a:endParaRPr sz="1300">
              <a:solidFill>
                <a:srgbClr val="000000"/>
              </a:solidFill>
              <a:latin typeface="Consolas"/>
              <a:ea typeface="Consolas"/>
              <a:cs typeface="Consolas"/>
              <a:sym typeface="Consolas"/>
            </a:endParaRPr>
          </a:p>
        </p:txBody>
      </p:sp>
      <p:sp>
        <p:nvSpPr>
          <p:cNvPr id="100" name="Google Shape;100;p19"/>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500"/>
              <a:t>A function can return another function</a:t>
            </a:r>
            <a:endParaRPr sz="2500"/>
          </a:p>
        </p:txBody>
      </p:sp>
      <p:sp>
        <p:nvSpPr>
          <p:cNvPr id="101" name="Google Shape;101;p19"/>
          <p:cNvSpPr txBox="1">
            <a:spLocks noGrp="1"/>
          </p:cNvSpPr>
          <p:nvPr>
            <p:ph type="body" idx="1"/>
          </p:nvPr>
        </p:nvSpPr>
        <p:spPr>
          <a:xfrm>
            <a:off x="464100" y="1689025"/>
            <a:ext cx="3340200" cy="4717500"/>
          </a:xfrm>
          <a:prstGeom prst="rect">
            <a:avLst/>
          </a:prstGeom>
          <a:solidFill>
            <a:srgbClr val="D9D9D9"/>
          </a:solidFill>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500">
                <a:solidFill>
                  <a:srgbClr val="000000"/>
                </a:solidFill>
                <a:latin typeface="Consolas"/>
                <a:ea typeface="Consolas"/>
                <a:cs typeface="Consolas"/>
                <a:sym typeface="Consolas"/>
              </a:rPr>
              <a:t>// B(x: number): number</a:t>
            </a:r>
            <a:endParaRPr sz="15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500">
                <a:solidFill>
                  <a:srgbClr val="000000"/>
                </a:solidFill>
                <a:latin typeface="Consolas"/>
                <a:ea typeface="Consolas"/>
                <a:cs typeface="Consolas"/>
                <a:sym typeface="Consolas"/>
              </a:rPr>
              <a:t>function B(x: number) {</a:t>
            </a:r>
            <a:endParaRPr sz="15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500">
                <a:solidFill>
                  <a:srgbClr val="000000"/>
                </a:solidFill>
                <a:latin typeface="Consolas"/>
                <a:ea typeface="Consolas"/>
                <a:cs typeface="Consolas"/>
                <a:sym typeface="Consolas"/>
              </a:rPr>
              <a:t>  return x + 1;</a:t>
            </a:r>
            <a:endParaRPr sz="15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500">
                <a:solidFill>
                  <a:srgbClr val="000000"/>
                </a:solidFill>
                <a:latin typeface="Consolas"/>
                <a:ea typeface="Consolas"/>
                <a:cs typeface="Consolas"/>
                <a:sym typeface="Consolas"/>
              </a:rPr>
              <a:t>}</a:t>
            </a:r>
            <a:endParaRPr sz="15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500">
                <a:solidFill>
                  <a:srgbClr val="000000"/>
                </a:solidFill>
                <a:latin typeface="Consolas"/>
                <a:ea typeface="Consolas"/>
                <a:cs typeface="Consolas"/>
                <a:sym typeface="Consolas"/>
              </a:rPr>
              <a:t>// A(): (x: number) =&gt; number</a:t>
            </a:r>
            <a:endParaRPr sz="15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500">
                <a:solidFill>
                  <a:srgbClr val="000000"/>
                </a:solidFill>
                <a:latin typeface="Consolas"/>
                <a:ea typeface="Consolas"/>
                <a:cs typeface="Consolas"/>
                <a:sym typeface="Consolas"/>
              </a:rPr>
              <a:t>function A(x) {</a:t>
            </a:r>
            <a:endParaRPr sz="15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500">
                <a:solidFill>
                  <a:srgbClr val="000000"/>
                </a:solidFill>
                <a:latin typeface="Consolas"/>
                <a:ea typeface="Consolas"/>
                <a:cs typeface="Consolas"/>
                <a:sym typeface="Consolas"/>
              </a:rPr>
              <a:t>  return B;</a:t>
            </a:r>
            <a:endParaRPr sz="15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500">
                <a:solidFill>
                  <a:srgbClr val="000000"/>
                </a:solidFill>
                <a:latin typeface="Consolas"/>
                <a:ea typeface="Consolas"/>
                <a:cs typeface="Consolas"/>
                <a:sym typeface="Consolas"/>
              </a:rPr>
              <a:t>}</a:t>
            </a:r>
            <a:endParaRPr sz="15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endParaRPr sz="15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500">
                <a:solidFill>
                  <a:srgbClr val="000000"/>
                </a:solidFill>
                <a:latin typeface="Consolas"/>
                <a:ea typeface="Consolas"/>
                <a:cs typeface="Consolas"/>
                <a:sym typeface="Consolas"/>
              </a:rPr>
              <a:t>let f = A();</a:t>
            </a:r>
            <a:endParaRPr sz="15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500">
                <a:solidFill>
                  <a:srgbClr val="000000"/>
                </a:solidFill>
                <a:latin typeface="Consolas"/>
                <a:ea typeface="Consolas"/>
                <a:cs typeface="Consolas"/>
                <a:sym typeface="Consolas"/>
              </a:rPr>
              <a:t>assert(f(10) === 11);</a:t>
            </a:r>
            <a:endParaRPr sz="1500">
              <a:solidFill>
                <a:srgbClr val="000000"/>
              </a:solidFill>
              <a:latin typeface="Consolas"/>
              <a:ea typeface="Consolas"/>
              <a:cs typeface="Consolas"/>
              <a:sym typeface="Consolas"/>
            </a:endParaRPr>
          </a:p>
        </p:txBody>
      </p:sp>
      <p:sp>
        <p:nvSpPr>
          <p:cNvPr id="102" name="Google Shape;102;p19"/>
          <p:cNvSpPr txBox="1"/>
          <p:nvPr/>
        </p:nvSpPr>
        <p:spPr>
          <a:xfrm>
            <a:off x="6593475" y="4512775"/>
            <a:ext cx="2171100" cy="2072100"/>
          </a:xfrm>
          <a:prstGeom prst="rect">
            <a:avLst/>
          </a:prstGeom>
          <a:solidFill>
            <a:srgbClr val="FFFF00"/>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Several concepts (1) f is nested within makeAdder, (2) f references x which is declared outside, (3) makeAdder returns the functions f, and </a:t>
            </a:r>
            <a:r>
              <a:rPr lang="en" b="1"/>
              <a:t>(4) the value of x is different for each f.</a:t>
            </a:r>
            <a:endParaRPr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0"/>
          <p:cNvSpPr txBox="1">
            <a:spLocks noGrp="1"/>
          </p:cNvSpPr>
          <p:nvPr>
            <p:ph type="body" idx="1"/>
          </p:nvPr>
        </p:nvSpPr>
        <p:spPr>
          <a:xfrm>
            <a:off x="412325" y="1714350"/>
            <a:ext cx="5468100" cy="3633900"/>
          </a:xfrm>
          <a:prstGeom prst="rect">
            <a:avLst/>
          </a:prstGeom>
          <a:solidFill>
            <a:srgbClr val="D9D9D9"/>
          </a:solidFill>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300" dirty="0">
                <a:solidFill>
                  <a:srgbClr val="000000"/>
                </a:solidFill>
                <a:latin typeface="Consolas"/>
                <a:ea typeface="Consolas"/>
                <a:cs typeface="Consolas"/>
                <a:sym typeface="Consolas"/>
              </a:rPr>
              <a:t>// </a:t>
            </a:r>
            <a:r>
              <a:rPr lang="en" sz="1300" dirty="0" err="1">
                <a:solidFill>
                  <a:srgbClr val="000000"/>
                </a:solidFill>
                <a:latin typeface="Consolas"/>
                <a:ea typeface="Consolas"/>
                <a:cs typeface="Consolas"/>
                <a:sym typeface="Consolas"/>
              </a:rPr>
              <a:t>makeAdder</a:t>
            </a:r>
            <a:r>
              <a:rPr lang="en" sz="1300" dirty="0">
                <a:solidFill>
                  <a:srgbClr val="000000"/>
                </a:solidFill>
                <a:latin typeface="Consolas"/>
                <a:ea typeface="Consolas"/>
                <a:cs typeface="Consolas"/>
                <a:sym typeface="Consolas"/>
              </a:rPr>
              <a:t>(x: number): (y: number) =&gt; number</a:t>
            </a:r>
            <a:endParaRPr sz="1300" dirty="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dirty="0">
                <a:solidFill>
                  <a:srgbClr val="000000"/>
                </a:solidFill>
                <a:latin typeface="Consolas"/>
                <a:ea typeface="Consolas"/>
                <a:cs typeface="Consolas"/>
                <a:sym typeface="Consolas"/>
              </a:rPr>
              <a:t>function </a:t>
            </a:r>
            <a:r>
              <a:rPr lang="en" sz="1300" dirty="0" err="1">
                <a:solidFill>
                  <a:srgbClr val="000000"/>
                </a:solidFill>
                <a:latin typeface="Consolas"/>
                <a:ea typeface="Consolas"/>
                <a:cs typeface="Consolas"/>
                <a:sym typeface="Consolas"/>
              </a:rPr>
              <a:t>makeAdder</a:t>
            </a:r>
            <a:r>
              <a:rPr lang="en" sz="1300" dirty="0">
                <a:solidFill>
                  <a:srgbClr val="000000"/>
                </a:solidFill>
                <a:latin typeface="Consolas"/>
                <a:ea typeface="Consolas"/>
                <a:cs typeface="Consolas"/>
                <a:sym typeface="Consolas"/>
              </a:rPr>
              <a:t>(x) {</a:t>
            </a:r>
            <a:endParaRPr sz="1300" dirty="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dirty="0">
                <a:solidFill>
                  <a:srgbClr val="000000"/>
                </a:solidFill>
                <a:latin typeface="Consolas"/>
                <a:ea typeface="Consolas"/>
                <a:cs typeface="Consolas"/>
                <a:sym typeface="Consolas"/>
              </a:rPr>
              <a:t>  // (y: number) =&gt; number</a:t>
            </a:r>
            <a:endParaRPr sz="1300" dirty="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dirty="0">
                <a:solidFill>
                  <a:srgbClr val="000000"/>
                </a:solidFill>
                <a:latin typeface="Consolas"/>
                <a:ea typeface="Consolas"/>
                <a:cs typeface="Consolas"/>
                <a:sym typeface="Consolas"/>
              </a:rPr>
              <a:t>  return function(y) {</a:t>
            </a:r>
            <a:endParaRPr sz="1300" dirty="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dirty="0">
                <a:solidFill>
                  <a:srgbClr val="000000"/>
                </a:solidFill>
                <a:latin typeface="Consolas"/>
                <a:ea typeface="Consolas"/>
                <a:cs typeface="Consolas"/>
                <a:sym typeface="Consolas"/>
              </a:rPr>
              <a:t>    return x + y;</a:t>
            </a:r>
            <a:endParaRPr sz="1300" dirty="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dirty="0">
                <a:solidFill>
                  <a:srgbClr val="000000"/>
                </a:solidFill>
                <a:latin typeface="Consolas"/>
                <a:ea typeface="Consolas"/>
                <a:cs typeface="Consolas"/>
                <a:sym typeface="Consolas"/>
              </a:rPr>
              <a:t>  }</a:t>
            </a:r>
            <a:endParaRPr sz="1300" dirty="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dirty="0">
                <a:solidFill>
                  <a:srgbClr val="000000"/>
                </a:solidFill>
                <a:latin typeface="Consolas"/>
                <a:ea typeface="Consolas"/>
                <a:cs typeface="Consolas"/>
                <a:sym typeface="Consolas"/>
              </a:rPr>
              <a:t>}</a:t>
            </a:r>
            <a:endParaRPr sz="1300" dirty="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endParaRPr sz="1300" dirty="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dirty="0">
                <a:solidFill>
                  <a:srgbClr val="000000"/>
                </a:solidFill>
                <a:latin typeface="Consolas"/>
                <a:ea typeface="Consolas"/>
                <a:cs typeface="Consolas"/>
                <a:sym typeface="Consolas"/>
              </a:rPr>
              <a:t>assert(</a:t>
            </a:r>
            <a:r>
              <a:rPr lang="en" sz="1300" dirty="0" err="1">
                <a:solidFill>
                  <a:srgbClr val="000000"/>
                </a:solidFill>
                <a:latin typeface="Consolas"/>
                <a:ea typeface="Consolas"/>
                <a:cs typeface="Consolas"/>
                <a:sym typeface="Consolas"/>
              </a:rPr>
              <a:t>makeAdder</a:t>
            </a:r>
            <a:r>
              <a:rPr lang="en" sz="1300" dirty="0">
                <a:solidFill>
                  <a:srgbClr val="000000"/>
                </a:solidFill>
                <a:latin typeface="Consolas"/>
                <a:ea typeface="Consolas"/>
                <a:cs typeface="Consolas"/>
                <a:sym typeface="Consolas"/>
              </a:rPr>
              <a:t>(20)(2) === 22);</a:t>
            </a:r>
            <a:endParaRPr sz="1300" dirty="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endParaRPr sz="1300" dirty="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dirty="0">
                <a:solidFill>
                  <a:srgbClr val="000000"/>
                </a:solidFill>
                <a:latin typeface="Consolas"/>
                <a:ea typeface="Consolas"/>
                <a:cs typeface="Consolas"/>
                <a:sym typeface="Consolas"/>
              </a:rPr>
              <a:t>assert((function(x) { return x + 10 })(1) === 11);</a:t>
            </a:r>
            <a:endParaRPr sz="1300" dirty="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endParaRPr sz="1300" dirty="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dirty="0">
                <a:solidFill>
                  <a:srgbClr val="000000"/>
                </a:solidFill>
                <a:latin typeface="Consolas"/>
                <a:ea typeface="Consolas"/>
                <a:cs typeface="Consolas"/>
                <a:sym typeface="Consolas"/>
              </a:rPr>
              <a:t>let f = function(x) { return x + 1 };</a:t>
            </a:r>
            <a:endParaRPr sz="1300" dirty="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dirty="0">
                <a:solidFill>
                  <a:srgbClr val="000000"/>
                </a:solidFill>
                <a:latin typeface="Consolas"/>
                <a:ea typeface="Consolas"/>
                <a:cs typeface="Consolas"/>
                <a:sym typeface="Consolas"/>
              </a:rPr>
              <a:t>function f(x) {</a:t>
            </a:r>
            <a:endParaRPr sz="1300" dirty="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dirty="0">
                <a:solidFill>
                  <a:srgbClr val="000000"/>
                </a:solidFill>
                <a:latin typeface="Consolas"/>
                <a:ea typeface="Consolas"/>
                <a:cs typeface="Consolas"/>
                <a:sym typeface="Consolas"/>
              </a:rPr>
              <a:t>  return x + 1;</a:t>
            </a:r>
            <a:endParaRPr sz="1300" dirty="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dirty="0">
                <a:solidFill>
                  <a:srgbClr val="000000"/>
                </a:solidFill>
                <a:latin typeface="Consolas"/>
                <a:ea typeface="Consolas"/>
                <a:cs typeface="Consolas"/>
                <a:sym typeface="Consolas"/>
              </a:rPr>
              <a:t>}</a:t>
            </a:r>
            <a:endParaRPr sz="1300" dirty="0">
              <a:solidFill>
                <a:srgbClr val="000000"/>
              </a:solidFill>
              <a:latin typeface="Consolas"/>
              <a:ea typeface="Consolas"/>
              <a:cs typeface="Consolas"/>
              <a:sym typeface="Consolas"/>
            </a:endParaRPr>
          </a:p>
        </p:txBody>
      </p:sp>
      <p:sp>
        <p:nvSpPr>
          <p:cNvPr id="108" name="Google Shape;108;p20"/>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500"/>
              <a:t>Functions do not have to be named</a:t>
            </a:r>
            <a:endParaRPr sz="2500"/>
          </a:p>
        </p:txBody>
      </p:sp>
      <p:sp>
        <p:nvSpPr>
          <p:cNvPr id="109" name="Google Shape;109;p20"/>
          <p:cNvSpPr txBox="1"/>
          <p:nvPr/>
        </p:nvSpPr>
        <p:spPr>
          <a:xfrm>
            <a:off x="3818675" y="4527150"/>
            <a:ext cx="1342800" cy="605700"/>
          </a:xfrm>
          <a:prstGeom prst="rect">
            <a:avLst/>
          </a:prstGeom>
          <a:solidFill>
            <a:srgbClr val="FFFF00"/>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These two are identical.</a:t>
            </a:r>
            <a:endParaRPr b="1"/>
          </a:p>
        </p:txBody>
      </p:sp>
      <p:sp>
        <p:nvSpPr>
          <p:cNvPr id="110" name="Google Shape;110;p20"/>
          <p:cNvSpPr txBox="1"/>
          <p:nvPr/>
        </p:nvSpPr>
        <p:spPr>
          <a:xfrm>
            <a:off x="3007775" y="2264125"/>
            <a:ext cx="2153700" cy="827100"/>
          </a:xfrm>
          <a:prstGeom prst="rect">
            <a:avLst/>
          </a:prstGeom>
          <a:solidFill>
            <a:srgbClr val="FFFF00"/>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Instead of naming the nested function, we just return it.</a:t>
            </a:r>
            <a:endParaRPr b="1"/>
          </a:p>
        </p:txBody>
      </p:sp>
      <p:sp>
        <p:nvSpPr>
          <p:cNvPr id="111" name="Google Shape;111;p20"/>
          <p:cNvSpPr txBox="1"/>
          <p:nvPr/>
        </p:nvSpPr>
        <p:spPr>
          <a:xfrm>
            <a:off x="5086750" y="3619900"/>
            <a:ext cx="2087400" cy="605700"/>
          </a:xfrm>
          <a:prstGeom prst="rect">
            <a:avLst/>
          </a:prstGeom>
          <a:solidFill>
            <a:srgbClr val="FFFF00"/>
          </a:solid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t>We can apply a function without ever naming it.</a:t>
            </a:r>
            <a:endParaRPr b="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21"/>
          <p:cNvSpPr txBox="1">
            <a:spLocks noGrp="1"/>
          </p:cNvSpPr>
          <p:nvPr>
            <p:ph type="body" idx="1"/>
          </p:nvPr>
        </p:nvSpPr>
        <p:spPr>
          <a:xfrm>
            <a:off x="412325" y="1714350"/>
            <a:ext cx="5468100" cy="1592400"/>
          </a:xfrm>
          <a:prstGeom prst="rect">
            <a:avLst/>
          </a:prstGeom>
          <a:solidFill>
            <a:srgbClr val="D9D9D9"/>
          </a:solidFill>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300">
                <a:solidFill>
                  <a:srgbClr val="000000"/>
                </a:solidFill>
                <a:latin typeface="Consolas"/>
                <a:ea typeface="Consolas"/>
                <a:cs typeface="Consolas"/>
                <a:sym typeface="Consolas"/>
              </a:rPr>
              <a:t>let a = [</a:t>
            </a: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a:solidFill>
                  <a:srgbClr val="000000"/>
                </a:solidFill>
                <a:latin typeface="Consolas"/>
                <a:ea typeface="Consolas"/>
                <a:cs typeface="Consolas"/>
                <a:sym typeface="Consolas"/>
              </a:rPr>
              <a:t>  function(x) { return x + 1; },</a:t>
            </a: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a:solidFill>
                  <a:srgbClr val="000000"/>
                </a:solidFill>
                <a:latin typeface="Consolas"/>
                <a:ea typeface="Consolas"/>
                <a:cs typeface="Consolas"/>
                <a:sym typeface="Consolas"/>
              </a:rPr>
              <a:t>  function(y) { return y * 2; }</a:t>
            </a: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a:solidFill>
                  <a:srgbClr val="000000"/>
                </a:solidFill>
                <a:latin typeface="Consolas"/>
                <a:ea typeface="Consolas"/>
                <a:cs typeface="Consolas"/>
                <a:sym typeface="Consolas"/>
              </a:rPr>
              <a:t>];</a:t>
            </a: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a:solidFill>
                  <a:srgbClr val="000000"/>
                </a:solidFill>
                <a:latin typeface="Consolas"/>
                <a:ea typeface="Consolas"/>
                <a:cs typeface="Consolas"/>
                <a:sym typeface="Consolas"/>
              </a:rPr>
              <a:t>assert(a[0](a[1](10)) === 21);</a:t>
            </a:r>
            <a:endParaRPr sz="1300">
              <a:solidFill>
                <a:srgbClr val="000000"/>
              </a:solidFill>
              <a:latin typeface="Consolas"/>
              <a:ea typeface="Consolas"/>
              <a:cs typeface="Consolas"/>
              <a:sym typeface="Consolas"/>
            </a:endParaRPr>
          </a:p>
          <a:p>
            <a:pPr marL="0" lvl="0" indent="0" algn="l" rtl="0">
              <a:lnSpc>
                <a:spcPct val="100000"/>
              </a:lnSpc>
              <a:spcBef>
                <a:spcPts val="0"/>
              </a:spcBef>
              <a:spcAft>
                <a:spcPts val="0"/>
              </a:spcAft>
              <a:buNone/>
            </a:pPr>
            <a:r>
              <a:rPr lang="en" sz="1300">
                <a:solidFill>
                  <a:schemeClr val="dk1"/>
                </a:solidFill>
                <a:latin typeface="Consolas"/>
                <a:ea typeface="Consolas"/>
                <a:cs typeface="Consolas"/>
                <a:sym typeface="Consolas"/>
              </a:rPr>
              <a:t>assert(a[1](a[0](10)) === 22);</a:t>
            </a:r>
            <a:endParaRPr sz="1300">
              <a:solidFill>
                <a:srgbClr val="000000"/>
              </a:solidFill>
              <a:latin typeface="Consolas"/>
              <a:ea typeface="Consolas"/>
              <a:cs typeface="Consolas"/>
              <a:sym typeface="Consolas"/>
            </a:endParaRPr>
          </a:p>
        </p:txBody>
      </p:sp>
      <p:sp>
        <p:nvSpPr>
          <p:cNvPr id="117" name="Google Shape;117;p21"/>
          <p:cNvSpPr txBox="1">
            <a:spLocks noGrp="1"/>
          </p:cNvSpPr>
          <p:nvPr>
            <p:ph type="title"/>
          </p:nvPr>
        </p:nvSpPr>
        <p:spPr>
          <a:xfrm>
            <a:off x="311700" y="593367"/>
            <a:ext cx="8520600" cy="763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500"/>
              <a:t>Functions can be stored in data structures</a:t>
            </a:r>
            <a:endParaRPr sz="250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2441</Words>
  <Application>Microsoft Macintosh PowerPoint</Application>
  <PresentationFormat>On-screen Show (4:3)</PresentationFormat>
  <Paragraphs>381</Paragraphs>
  <Slides>24</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Consolas</vt:lpstr>
      <vt:lpstr>Simple Light</vt:lpstr>
      <vt:lpstr>COMPSCI 220</vt:lpstr>
      <vt:lpstr>First-Class Functions</vt:lpstr>
      <vt:lpstr>Recap: a function can be an argument to another function</vt:lpstr>
      <vt:lpstr>Simpler Example</vt:lpstr>
      <vt:lpstr>Nested Functions</vt:lpstr>
      <vt:lpstr>More Nested Functions</vt:lpstr>
      <vt:lpstr>A function can return another function</vt:lpstr>
      <vt:lpstr>Functions do not have to be named</vt:lpstr>
      <vt:lpstr>Functions can be stored in data structures</vt:lpstr>
      <vt:lpstr>PowerPoint Presentation</vt:lpstr>
      <vt:lpstr>Functions are Values</vt:lpstr>
      <vt:lpstr>Function calls vs declarations</vt:lpstr>
      <vt:lpstr>What is the output of each of these programs?</vt:lpstr>
      <vt:lpstr>Scope and Closures</vt:lpstr>
      <vt:lpstr>What is the output of the following programs?</vt:lpstr>
      <vt:lpstr>Exercise: Scale 2D points</vt:lpstr>
      <vt:lpstr>Abstraction: Take 1</vt:lpstr>
      <vt:lpstr>Abstraction: Take 2</vt:lpstr>
      <vt:lpstr>PowerPoint Presentation</vt:lpstr>
      <vt:lpstr>Another example</vt:lpstr>
      <vt:lpstr>Closures  + assignment</vt:lpstr>
      <vt:lpstr>Exercise</vt:lpstr>
      <vt:lpstr>Exercise: What do these two programs print?</vt:lpstr>
      <vt:lpstr>Closures: What will this program output?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COMPSCI 220</dc:title>
  <cp:lastModifiedBy>Arjun Guha</cp:lastModifiedBy>
  <cp:revision>3</cp:revision>
  <cp:lastPrinted>2019-09-11T19:06:05Z</cp:lastPrinted>
  <dcterms:modified xsi:type="dcterms:W3CDTF">2019-09-11T19:28:26Z</dcterms:modified>
</cp:coreProperties>
</file>