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shaky.github.bushong.net/" TargetMode="Externa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44b9c7618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44b9c7618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444b9c7618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444b9c7618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444b9c7618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444b9c7618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45b39a9324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45b39a9324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44b9c7618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444b9c7618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444b9c7618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444b9c7618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444b9c7618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444b9c7618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444b9c7618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444b9c7618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444b9c7618_0_2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444b9c7618_0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444b9c7618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444b9c7618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5108dd0e2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5108dd0e2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444b9c7618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444b9c7618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444b9c7618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444b9c7618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444b9c7618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444b9c7618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444b9c7618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444b9c7618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5b39a93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5b39a93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45b39a932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45b39a932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45b39a932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45b39a932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45b39a932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45b39a932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45b39a932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45b39a932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2"/>
              </a:rPr>
              <a:t>http://shaky.github.bushong.net/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+----------------------+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Stop &amp; Copy Heap 1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+----------------------+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Stop &amp; Copy Heap 2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+----------------------+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Mark &amp; Sweep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|                      |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+----------------------+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45b39a932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45b39a932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444b9c76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444b9c76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 the dictionary is known as the “environment”</a:t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45b39a9324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45b39a9324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45b39a9324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45b39a9324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45b39a9324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45b39a9324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44b9c7618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44b9c7618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because ★ includes an object in the expression (e.g. "o.x") does not mean the reference to the object is modified.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44b9c7618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44b9c7618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suggest drawing this on the board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Which one is it? a or b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Write a test that will pass if (a) is true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Write a test that will pass if (b) is true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44b9c7618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444b9c7618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suggest drawing this on the board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Which one is it? a or b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Write a test that will pass if (a) is true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Write a test that will pass if (b) is true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44b9c7618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44b9c761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44b9c7618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44b9c7618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44b9c7618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44b9c7618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Garbage Collection</a:t>
            </a:r>
            <a:endParaRPr sz="4800"/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4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 sz="2100"/>
              <a:t>Start with the values on the stack.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 sz="2100"/>
              <a:t>Mark all values as "reachable".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 sz="2100"/>
              <a:t>If there are any references, follow each reference one at a time.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 sz="2100"/>
              <a:t>Recurse from step 2.</a:t>
            </a:r>
            <a:endParaRPr sz="2100"/>
          </a:p>
        </p:txBody>
      </p:sp>
      <p:sp>
        <p:nvSpPr>
          <p:cNvPr id="169" name="Google Shape;169;p3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all the reachable locations in memory?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5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a = { x: 0, y: 1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b = { z: 2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a.y = b;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b = 1;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5" name="Google Shape;175;p35"/>
          <p:cNvSpPr txBox="1"/>
          <p:nvPr/>
        </p:nvSpPr>
        <p:spPr>
          <a:xfrm>
            <a:off x="1688075" y="3364825"/>
            <a:ext cx="6027300" cy="14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2?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4?</a:t>
            </a:r>
            <a:endParaRPr b="1" sz="2300"/>
          </a:p>
        </p:txBody>
      </p:sp>
      <p:sp>
        <p:nvSpPr>
          <p:cNvPr id="176" name="Google Shape;176;p3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 the reachable blocks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6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a = { x: 0, y: { z: 1 }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b = 3;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b = a.y;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a = 0;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2" name="Google Shape;182;p36"/>
          <p:cNvSpPr txBox="1"/>
          <p:nvPr/>
        </p:nvSpPr>
        <p:spPr>
          <a:xfrm>
            <a:off x="406400" y="3364825"/>
            <a:ext cx="8292900" cy="14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2?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4?</a:t>
            </a:r>
            <a:endParaRPr b="1"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/>
          </a:p>
        </p:txBody>
      </p:sp>
      <p:sp>
        <p:nvSpPr>
          <p:cNvPr id="183" name="Google Shape;183;p3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 the reachable blocks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7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a = { x: 0, y: { z: 1 }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b =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{ x: 2, y: { z: 3 } }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b.y = a.y;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a.y.z = a;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a = 0;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9" name="Google Shape;189;p37"/>
          <p:cNvSpPr txBox="1"/>
          <p:nvPr/>
        </p:nvSpPr>
        <p:spPr>
          <a:xfrm>
            <a:off x="406400" y="3138500"/>
            <a:ext cx="8292900" cy="16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2?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3?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>
                <a:solidFill>
                  <a:schemeClr val="dk1"/>
                </a:solidFill>
              </a:rPr>
              <a:t>After line 4?</a:t>
            </a:r>
            <a:endParaRPr b="1"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b="1" lang="en" sz="2300">
                <a:solidFill>
                  <a:schemeClr val="dk1"/>
                </a:solidFill>
              </a:rPr>
              <a:t>Is the a.x from line 1 still reachable?</a:t>
            </a:r>
            <a:endParaRPr b="1"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/>
          </a:p>
        </p:txBody>
      </p:sp>
      <p:sp>
        <p:nvSpPr>
          <p:cNvPr id="190" name="Google Shape;190;p3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 the reachable blocks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"Mark and Sweep" Algorithm</a:t>
            </a:r>
            <a:endParaRPr/>
          </a:p>
        </p:txBody>
      </p:sp>
      <p:sp>
        <p:nvSpPr>
          <p:cNvPr id="196" name="Google Shape;196;p38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 u="sng"/>
              <a:t>Mark Phase.</a:t>
            </a:r>
            <a:r>
              <a:rPr lang="en" sz="2400"/>
              <a:t> Starting from the variables on the stack, mark the objects in memory that are reachable by following references in the object graph.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 u="sng"/>
              <a:t>Sweep Phase.</a:t>
            </a:r>
            <a:r>
              <a:rPr lang="en" sz="2400"/>
              <a:t> Delete the objects that were not marked.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Unmark the remaining objects.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"Mark and Sweep" Algorithm</a:t>
            </a:r>
            <a:endParaRPr/>
          </a:p>
        </p:txBody>
      </p:sp>
      <p:sp>
        <p:nvSpPr>
          <p:cNvPr id="202" name="Google Shape;202;p39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 u="sng"/>
              <a:t>Mark Phase.</a:t>
            </a:r>
            <a:r>
              <a:rPr lang="en" sz="2400"/>
              <a:t> Starting from the variables on the stack, mark the objects in memory that are reachable by following references in the object graph.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 u="sng"/>
              <a:t>Sweep Phase.</a:t>
            </a:r>
            <a:r>
              <a:rPr lang="en" sz="2400"/>
              <a:t> Delete the objects that were not marked.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Unmark the remaining objects.</a:t>
            </a:r>
            <a:endParaRPr sz="2400"/>
          </a:p>
        </p:txBody>
      </p:sp>
      <p:sp>
        <p:nvSpPr>
          <p:cNvPr id="203" name="Google Shape;203;p39"/>
          <p:cNvSpPr txBox="1"/>
          <p:nvPr/>
        </p:nvSpPr>
        <p:spPr>
          <a:xfrm>
            <a:off x="406400" y="2831425"/>
            <a:ext cx="8292900" cy="22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What is the run-time cost, in terms of the number of objects that are reachable (n), and the size of the heap (m)?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Mark: O(n)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Sweep: O(m)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Unmark: O(n)</a:t>
            </a:r>
            <a:endParaRPr b="1"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max. instantaneous memory usage?</a:t>
            </a:r>
            <a:endParaRPr/>
          </a:p>
        </p:txBody>
      </p:sp>
      <p:sp>
        <p:nvSpPr>
          <p:cNvPr id="209" name="Google Shape;209;p40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a = { x: 0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sum = 0;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for (let i = 0; i &lt; 1000000; ++i)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a = Array.create(1000, 1);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sum += a[0];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console.log(sum);</a:t>
            </a:r>
            <a:endParaRPr/>
          </a:p>
        </p:txBody>
      </p:sp>
      <p:sp>
        <p:nvSpPr>
          <p:cNvPr id="210" name="Google Shape;210;p40"/>
          <p:cNvSpPr txBox="1"/>
          <p:nvPr/>
        </p:nvSpPr>
        <p:spPr>
          <a:xfrm>
            <a:off x="406400" y="3364825"/>
            <a:ext cx="8292900" cy="14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</a:rPr>
              <a:t>Answer in terms of number of objects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If the GC runs after every statement 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>
                <a:solidFill>
                  <a:schemeClr val="dk1"/>
                </a:solidFill>
              </a:rPr>
              <a:t>If the GC runs after four statements</a:t>
            </a:r>
            <a:endParaRPr b="1"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1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x = [5];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l1 = [x];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y = [6];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l2 = [y, l1];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z = [7];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l3 = [z, l2];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w = [8];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l4 = [w, l2];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l1 = []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l2 = []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l3 = []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l4 = []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6" name="Google Shape;216;p41"/>
          <p:cNvSpPr txBox="1"/>
          <p:nvPr/>
        </p:nvSpPr>
        <p:spPr>
          <a:xfrm>
            <a:off x="4513625" y="636725"/>
            <a:ext cx="4185600" cy="41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</a:rPr>
              <a:t>What is the memory layout:</a:t>
            </a:r>
            <a:endParaRPr b="1"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b="1" lang="en" sz="2300">
                <a:solidFill>
                  <a:schemeClr val="dk1"/>
                </a:solidFill>
              </a:rPr>
              <a:t>Before the red lines?</a:t>
            </a:r>
            <a:endParaRPr b="1"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b="1" lang="en" sz="2300">
                <a:solidFill>
                  <a:schemeClr val="dk1"/>
                </a:solidFill>
              </a:rPr>
              <a:t>How many elements exist in memory?</a:t>
            </a:r>
            <a:endParaRPr b="1"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b="1" lang="en" sz="2300">
                <a:solidFill>
                  <a:schemeClr val="dk1"/>
                </a:solidFill>
              </a:rPr>
              <a:t>After the red lines, but before GC?</a:t>
            </a:r>
            <a:endParaRPr b="1"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b="1" lang="en" sz="2300">
                <a:solidFill>
                  <a:schemeClr val="dk1"/>
                </a:solidFill>
              </a:rPr>
              <a:t>After the red lines, after  GC?</a:t>
            </a:r>
            <a:endParaRPr b="1" sz="2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chemeClr val="dk1"/>
              </a:solidFill>
            </a:endParaRPr>
          </a:p>
        </p:txBody>
      </p:sp>
      <p:sp>
        <p:nvSpPr>
          <p:cNvPr id="217" name="Google Shape;217;p4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Fragmentation problem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Low-Level Details</a:t>
            </a:r>
            <a:endParaRPr/>
          </a:p>
        </p:txBody>
      </p:sp>
      <p:sp>
        <p:nvSpPr>
          <p:cNvPr id="223" name="Google Shape;223;p42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should the GC run?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list of pointers to free parts of heap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allocating new objects, search through list of free pointers to find space large enough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3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interpreter starts with a small heap size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a new object is created, it tries to re-use the heap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must find a place in the heap where the new object will fit.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 fragmented memory, it becomes hard to find places to put new objects, especially for "medium-sized" objects (small objects can fit anywhere, large objects will require growing the heap)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no free block is found, it may prefer to compact the heap, or grow memory, with different resulting costs: </a:t>
            </a:r>
            <a:r>
              <a:rPr b="1" i="1" lang="en" u="sng"/>
              <a:t>time, vs. memory</a:t>
            </a:r>
            <a:r>
              <a:rPr lang="en"/>
              <a:t> (remember this, it will haunt us later!)</a:t>
            </a:r>
            <a:endParaRPr/>
          </a:p>
        </p:txBody>
      </p:sp>
      <p:sp>
        <p:nvSpPr>
          <p:cNvPr id="229" name="Google Shape;229;p4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memory fragmentation a problem?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 This Program Crash?</a:t>
            </a:r>
            <a:endParaRPr/>
          </a:p>
        </p:txBody>
      </p:sp>
      <p:sp>
        <p:nvSpPr>
          <p:cNvPr id="106" name="Google Shape;106;p26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a = [];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sum = 0;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for (let i = 0; i &lt; 1000000; ++i)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a = Array.create(1000, 1);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sum += a[0];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console.log(sum);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558800" y="3364825"/>
            <a:ext cx="7156500" cy="14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Why would you even expect this program to crash?</a:t>
            </a: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How many objects are created?</a:t>
            </a: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How much memory is consumed?</a:t>
            </a: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Does this tell us something about what's happening under the hood?</a:t>
            </a:r>
            <a:endParaRPr b="1" sz="1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"Stop and Copy" Algorithm</a:t>
            </a:r>
            <a:endParaRPr/>
          </a:p>
        </p:txBody>
      </p:sp>
      <p:pic>
        <p:nvPicPr>
          <p:cNvPr id="235" name="Google Shape;235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9825" y="806600"/>
            <a:ext cx="4904350" cy="353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"Stop and Copy" Algorithm</a:t>
            </a:r>
            <a:endParaRPr/>
          </a:p>
        </p:txBody>
      </p:sp>
      <p:pic>
        <p:nvPicPr>
          <p:cNvPr id="241" name="Google Shape;241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9275" y="806600"/>
            <a:ext cx="5448150" cy="338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"Stop and Copy" Algorithm</a:t>
            </a:r>
            <a:endParaRPr/>
          </a:p>
        </p:txBody>
      </p:sp>
      <p:pic>
        <p:nvPicPr>
          <p:cNvPr id="247" name="Google Shape;247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2776" y="1103675"/>
            <a:ext cx="7273674" cy="357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"Stop and Copy" Algorithm</a:t>
            </a:r>
            <a:endParaRPr/>
          </a:p>
        </p:txBody>
      </p:sp>
      <p:sp>
        <p:nvSpPr>
          <p:cNvPr id="253" name="Google Shape;253;p47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Divide the heap into two halves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Allocate objects in one half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When one half is full, copy reachable objects to the other half (Update references to new copies)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Allocate objects in new half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Keep alternating between two halves</a:t>
            </a:r>
            <a:endParaRPr sz="2200"/>
          </a:p>
        </p:txBody>
      </p:sp>
      <p:sp>
        <p:nvSpPr>
          <p:cNvPr id="254" name="Google Shape;254;p47"/>
          <p:cNvSpPr txBox="1"/>
          <p:nvPr/>
        </p:nvSpPr>
        <p:spPr>
          <a:xfrm>
            <a:off x="509825" y="3194850"/>
            <a:ext cx="8189400" cy="15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38761D"/>
                </a:solidFill>
              </a:rPr>
              <a:t>No need to keep pointers to free blocks</a:t>
            </a:r>
            <a:endParaRPr b="1" sz="2300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0000"/>
                </a:solidFill>
              </a:rPr>
              <a:t>Half the heap is lost</a:t>
            </a:r>
            <a:endParaRPr b="1" sz="23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0000"/>
                </a:solidFill>
              </a:rPr>
              <a:t>Copying large objects takes time</a:t>
            </a:r>
            <a:endParaRPr b="1" sz="2300">
              <a:solidFill>
                <a:srgbClr val="FF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 and Sweep vs. Stop and Copy</a:t>
            </a:r>
            <a:endParaRPr/>
          </a:p>
        </p:txBody>
      </p:sp>
      <p:sp>
        <p:nvSpPr>
          <p:cNvPr id="260" name="Google Shape;260;p48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 and sweep: </a:t>
            </a:r>
            <a:r>
              <a:rPr lang="en">
                <a:solidFill>
                  <a:srgbClr val="FF0000"/>
                </a:solidFill>
              </a:rPr>
              <a:t>Incurs cost for reachable objects, and free memory on heap</a:t>
            </a:r>
            <a:br>
              <a:rPr lang="en"/>
            </a:br>
            <a:r>
              <a:rPr lang="en"/>
              <a:t>				</a:t>
            </a:r>
            <a:r>
              <a:rPr lang="en">
                <a:solidFill>
                  <a:srgbClr val="38761D"/>
                </a:solidFill>
              </a:rPr>
              <a:t>No need for additional memory</a:t>
            </a:r>
            <a:br>
              <a:rPr lang="en"/>
            </a:br>
            <a:r>
              <a:rPr lang="en"/>
              <a:t>				</a:t>
            </a:r>
            <a:r>
              <a:rPr lang="en">
                <a:solidFill>
                  <a:srgbClr val="FF0000"/>
                </a:solidFill>
              </a:rPr>
              <a:t>Fragmentation a problem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Stop and Copy: </a:t>
            </a:r>
            <a:r>
              <a:rPr lang="en">
                <a:solidFill>
                  <a:srgbClr val="38761D"/>
                </a:solidFill>
              </a:rPr>
              <a:t>Incurs cost for reachable objects</a:t>
            </a:r>
            <a:br>
              <a:rPr lang="en"/>
            </a:br>
            <a:r>
              <a:rPr lang="en"/>
              <a:t>				</a:t>
            </a:r>
            <a:r>
              <a:rPr lang="en">
                <a:solidFill>
                  <a:srgbClr val="FF0000"/>
                </a:solidFill>
              </a:rPr>
              <a:t>Need twice the memory size as allocated objects</a:t>
            </a:r>
            <a:br>
              <a:rPr lang="en"/>
            </a:br>
            <a:r>
              <a:rPr lang="en"/>
              <a:t>				</a:t>
            </a:r>
            <a:r>
              <a:rPr lang="en">
                <a:solidFill>
                  <a:srgbClr val="38761D"/>
                </a:solidFill>
              </a:rPr>
              <a:t>No fragmentation</a:t>
            </a:r>
            <a:endParaRPr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affects fragmentation?</a:t>
            </a:r>
            <a:endParaRPr/>
          </a:p>
        </p:txBody>
      </p:sp>
      <p:sp>
        <p:nvSpPr>
          <p:cNvPr id="266" name="Google Shape;266;p49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[Example program: large number of small objects allocated together, low turnover]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[Example program: large number of small objects allocated together, high turnover]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[Example program: small number of large objects, high turnover]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5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 and Sweep vs. Stop and Copy</a:t>
            </a:r>
            <a:endParaRPr/>
          </a:p>
        </p:txBody>
      </p:sp>
      <p:sp>
        <p:nvSpPr>
          <p:cNvPr id="272" name="Google Shape;272;p50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 and sweep: </a:t>
            </a:r>
            <a:r>
              <a:rPr lang="en">
                <a:solidFill>
                  <a:srgbClr val="FF0000"/>
                </a:solidFill>
              </a:rPr>
              <a:t>Incurs cost for reachable objects, and free memory on heap</a:t>
            </a:r>
            <a:br>
              <a:rPr lang="en"/>
            </a:br>
            <a:r>
              <a:rPr lang="en"/>
              <a:t>				</a:t>
            </a:r>
            <a:r>
              <a:rPr lang="en">
                <a:solidFill>
                  <a:srgbClr val="38761D"/>
                </a:solidFill>
              </a:rPr>
              <a:t>No need for additional memory</a:t>
            </a:r>
            <a:br>
              <a:rPr lang="en"/>
            </a:br>
            <a:r>
              <a:rPr lang="en"/>
              <a:t>				</a:t>
            </a:r>
            <a:r>
              <a:rPr lang="en">
                <a:solidFill>
                  <a:srgbClr val="FF0000"/>
                </a:solidFill>
              </a:rPr>
              <a:t>Fragmentation a problem</a:t>
            </a:r>
            <a:br>
              <a:rPr lang="en">
                <a:solidFill>
                  <a:srgbClr val="FF0000"/>
                </a:solidFill>
              </a:rPr>
            </a:br>
            <a:r>
              <a:rPr lang="en">
                <a:solidFill>
                  <a:srgbClr val="FF0000"/>
                </a:solidFill>
              </a:rPr>
              <a:t>				</a:t>
            </a:r>
            <a:r>
              <a:rPr lang="en">
                <a:solidFill>
                  <a:srgbClr val="0000FF"/>
                </a:solidFill>
              </a:rPr>
              <a:t>Good for large objects, or long-lived objects </a:t>
            </a:r>
            <a:br>
              <a:rPr lang="en">
                <a:solidFill>
                  <a:srgbClr val="0000FF"/>
                </a:solidFill>
              </a:rPr>
            </a:br>
            <a:r>
              <a:rPr lang="en">
                <a:solidFill>
                  <a:srgbClr val="0000FF"/>
                </a:solidFill>
              </a:rPr>
              <a:t>					(low memory overhead, little to no fragmentation)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Stop and Copy: </a:t>
            </a:r>
            <a:r>
              <a:rPr lang="en">
                <a:solidFill>
                  <a:srgbClr val="38761D"/>
                </a:solidFill>
              </a:rPr>
              <a:t>Incurs cost for reachable objects</a:t>
            </a:r>
            <a:br>
              <a:rPr lang="en"/>
            </a:br>
            <a:r>
              <a:rPr lang="en"/>
              <a:t>				</a:t>
            </a:r>
            <a:r>
              <a:rPr lang="en">
                <a:solidFill>
                  <a:srgbClr val="FF0000"/>
                </a:solidFill>
              </a:rPr>
              <a:t>Need twice the memory size as allocated objects</a:t>
            </a:r>
            <a:br>
              <a:rPr lang="en"/>
            </a:br>
            <a:r>
              <a:rPr lang="en"/>
              <a:t>				</a:t>
            </a:r>
            <a:r>
              <a:rPr lang="en">
                <a:solidFill>
                  <a:srgbClr val="38761D"/>
                </a:solidFill>
              </a:rPr>
              <a:t>No fragmentation</a:t>
            </a:r>
            <a:br>
              <a:rPr lang="en">
                <a:solidFill>
                  <a:srgbClr val="38761D"/>
                </a:solidFill>
              </a:rPr>
            </a:br>
            <a:r>
              <a:rPr lang="en">
                <a:solidFill>
                  <a:srgbClr val="FF0000"/>
                </a:solidFill>
              </a:rPr>
              <a:t>				</a:t>
            </a:r>
            <a:r>
              <a:rPr lang="en">
                <a:solidFill>
                  <a:srgbClr val="0000FF"/>
                </a:solidFill>
              </a:rPr>
              <a:t>Good for small, short-lived objects</a:t>
            </a:r>
            <a:br>
              <a:rPr lang="en">
                <a:solidFill>
                  <a:srgbClr val="0000FF"/>
                </a:solidFill>
              </a:rPr>
            </a:br>
            <a:r>
              <a:rPr lang="en">
                <a:solidFill>
                  <a:srgbClr val="0000FF"/>
                </a:solidFill>
              </a:rPr>
              <a:t>					(high memory overhead, fragmentation resolved)</a:t>
            </a:r>
            <a:endParaRPr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"Generational Hypothesis":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objects die young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Old objects tend to live for a long time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Generational Garbage Collector</a:t>
            </a:r>
            <a:endParaRPr/>
          </a:p>
        </p:txBody>
      </p:sp>
      <p:sp>
        <p:nvSpPr>
          <p:cNvPr id="283" name="Google Shape;283;p52"/>
          <p:cNvSpPr txBox="1"/>
          <p:nvPr>
            <p:ph idx="1" type="body"/>
          </p:nvPr>
        </p:nvSpPr>
        <p:spPr>
          <a:xfrm>
            <a:off x="311700" y="658150"/>
            <a:ext cx="30957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Allocate new small objects in the nursery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object survives n rounds of stop and copy, promote to old generation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Allocate large objects directly in the old generation</a:t>
            </a:r>
            <a:endParaRPr/>
          </a:p>
        </p:txBody>
      </p:sp>
      <p:pic>
        <p:nvPicPr>
          <p:cNvPr id="284" name="Google Shape;284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5775" y="636725"/>
            <a:ext cx="3728068" cy="420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5" name="Google Shape;285;p52"/>
          <p:cNvCxnSpPr/>
          <p:nvPr/>
        </p:nvCxnSpPr>
        <p:spPr>
          <a:xfrm>
            <a:off x="2801275" y="941600"/>
            <a:ext cx="1777500" cy="229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6" name="Google Shape;286;p52"/>
          <p:cNvCxnSpPr/>
          <p:nvPr/>
        </p:nvCxnSpPr>
        <p:spPr>
          <a:xfrm>
            <a:off x="2894825" y="1841400"/>
            <a:ext cx="1725000" cy="4833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does Garbage Collection work?</a:t>
            </a:r>
            <a:endParaRPr/>
          </a:p>
        </p:txBody>
      </p:sp>
      <p:sp>
        <p:nvSpPr>
          <p:cNvPr id="292" name="Google Shape;292;p53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 pointer arithmetic</a:t>
            </a:r>
            <a:br>
              <a:rPr lang="en"/>
            </a:br>
            <a:r>
              <a:rPr lang="en"/>
              <a:t>Hence, no way to "recover" lost references</a:t>
            </a:r>
            <a:br>
              <a:rPr lang="en"/>
            </a:br>
            <a:r>
              <a:rPr lang="en"/>
              <a:t>Hence, once its reference is lost, an object can be deleted by the GC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/>
          <p:nvPr>
            <p:ph idx="1" type="body"/>
          </p:nvPr>
        </p:nvSpPr>
        <p:spPr>
          <a:xfrm>
            <a:off x="311700" y="1152475"/>
            <a:ext cx="8520600" cy="32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values of JavaScript are numbers, booleans, strings, references to objects, references to arrays, and closures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Every variable stores a value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An assignment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x = y</a:t>
            </a:r>
            <a:r>
              <a:rPr lang="en"/>
              <a:t> creates a copy of the value in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y</a:t>
            </a:r>
            <a:r>
              <a:rPr lang="en"/>
              <a:t> and stores it in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x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Every field in an object stores a value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 closure in an object with two fields: (1) the code of a function and (2) a dictionary that contains the values of variables that were in scope when the function was defined.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Mental model of JS: </a:t>
            </a:r>
            <a:r>
              <a:rPr lang="en"/>
              <a:t>Main principles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Recovering References</a:t>
            </a:r>
            <a:endParaRPr/>
          </a:p>
        </p:txBody>
      </p:sp>
      <p:sp>
        <p:nvSpPr>
          <p:cNvPr id="298" name="Google Shape;298;p54"/>
          <p:cNvSpPr txBox="1"/>
          <p:nvPr>
            <p:ph idx="1" type="body"/>
          </p:nvPr>
        </p:nvSpPr>
        <p:spPr>
          <a:xfrm>
            <a:off x="235500" y="1267750"/>
            <a:ext cx="4260300" cy="369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int* x = new int[2];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x[0] = 0;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x[1] = 1;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printf("x: %d\n", *x);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int* y = &amp;(x[1]);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printf("y: %d\n", *y);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x = y;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printf("x: %d\n", *x);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x = y - 1; 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Pointer arithmetic</a:t>
            </a:r>
            <a:endParaRPr b="1" sz="14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printf("Recovered x:%d\n", *x);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99" name="Google Shape;299;p54"/>
          <p:cNvSpPr txBox="1"/>
          <p:nvPr>
            <p:ph idx="1" type="body"/>
          </p:nvPr>
        </p:nvSpPr>
        <p:spPr>
          <a:xfrm>
            <a:off x="4495800" y="1267750"/>
            <a:ext cx="4260300" cy="369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let x = [[0], [1]];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console.log('x: ' + (x[0]).toString());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let y = x[1];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console.log('y: ' + (y[0]).toString());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x = y;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console.log('x: ' + (x[0]).toString());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Can't do this!!</a:t>
            </a:r>
            <a:endParaRPr b="1" sz="14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00" name="Google Shape;300;p54"/>
          <p:cNvSpPr txBox="1"/>
          <p:nvPr/>
        </p:nvSpPr>
        <p:spPr>
          <a:xfrm>
            <a:off x="524100" y="695050"/>
            <a:ext cx="1462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000FF"/>
                </a:solidFill>
              </a:rPr>
              <a:t>C++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301" name="Google Shape;301;p54"/>
          <p:cNvSpPr txBox="1"/>
          <p:nvPr/>
        </p:nvSpPr>
        <p:spPr>
          <a:xfrm>
            <a:off x="4572000" y="695050"/>
            <a:ext cx="1753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000FF"/>
                </a:solidFill>
              </a:rPr>
              <a:t>JavaScript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does Garbage Collection work?</a:t>
            </a:r>
            <a:endParaRPr/>
          </a:p>
        </p:txBody>
      </p:sp>
      <p:sp>
        <p:nvSpPr>
          <p:cNvPr id="307" name="Google Shape;307;p55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 pointer arithmetic</a:t>
            </a:r>
            <a:br>
              <a:rPr lang="en"/>
            </a:br>
            <a:r>
              <a:rPr lang="en"/>
              <a:t>Hence, no way to "recover" lost references</a:t>
            </a:r>
            <a:br>
              <a:rPr lang="en"/>
            </a:br>
            <a:r>
              <a:rPr lang="en"/>
              <a:t>Hence, once its reference is lost, an object can be deleted by the GC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 way to directly access memory</a:t>
            </a:r>
            <a:br>
              <a:rPr lang="en"/>
            </a:br>
            <a:r>
              <a:rPr lang="en"/>
              <a:t>Hence, the interpreter has full knowledge of what's allocated, of what size, where, and referenced by whom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6"/>
          <p:cNvSpPr txBox="1"/>
          <p:nvPr/>
        </p:nvSpPr>
        <p:spPr>
          <a:xfrm>
            <a:off x="4942375" y="3714650"/>
            <a:ext cx="4125900" cy="81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// "Treat it as a Point now!"</a:t>
            </a:r>
            <a:endParaRPr b="1" sz="18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// Are these bytes? Points? Doubles? Which part of these can be de-allocated? Can't tell.</a:t>
            </a:r>
            <a:endParaRPr b="1" sz="18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3" name="Google Shape;313;p5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distant, dangerous language, far far away...</a:t>
            </a:r>
            <a:endParaRPr/>
          </a:p>
        </p:txBody>
      </p:sp>
      <p:sp>
        <p:nvSpPr>
          <p:cNvPr id="314" name="Google Shape;314;p56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struct Point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double x;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double y;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void DangerousMemory()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void* x =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malloc(16);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"Allocate 16 bytes of memory"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Point&amp; p =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*reinterpret_cast&lt;Point*&gt;(x);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 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p.x = 42;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p.y = -42;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printf("%f, %f\n", p.x, p.y);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free(x);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"★ = ▲" mean?</a:t>
            </a:r>
            <a:endParaRPr/>
          </a:p>
        </p:txBody>
      </p:sp>
      <p:sp>
        <p:nvSpPr>
          <p:cNvPr id="119" name="Google Shape;119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Take the value of ▲. </a:t>
            </a:r>
            <a:r>
              <a:rPr b="1" lang="en">
                <a:solidFill>
                  <a:srgbClr val="38761D"/>
                </a:solidFill>
              </a:rPr>
              <a:t>What is the "value" of ▲?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Make a copy of the value.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Store the copy as the value of</a:t>
            </a:r>
            <a:r>
              <a:rPr lang="en"/>
              <a:t> ★. </a:t>
            </a:r>
            <a:r>
              <a:rPr b="1" lang="en">
                <a:solidFill>
                  <a:srgbClr val="0000FF"/>
                </a:solidFill>
              </a:rPr>
              <a:t>What is the "value" of ★?</a:t>
            </a:r>
            <a:br>
              <a:rPr b="1" lang="en">
                <a:solidFill>
                  <a:srgbClr val="0000FF"/>
                </a:solidFill>
              </a:rPr>
            </a:br>
            <a:r>
              <a:rPr b="1" lang="en"/>
              <a:t>These mean completely different things: </a:t>
            </a:r>
            <a:br>
              <a:rPr b="1" lang="en"/>
            </a:br>
            <a:r>
              <a:rPr b="1" lang="en"/>
              <a:t>x = y</a:t>
            </a:r>
            <a:br>
              <a:rPr b="1" lang="en"/>
            </a:br>
            <a:r>
              <a:rPr b="1" lang="en"/>
              <a:t>obj.x = y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441375" y="1900650"/>
            <a:ext cx="2637300" cy="1342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let a = { x: 1 };</a:t>
            </a:r>
            <a:endParaRPr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let b = a;</a:t>
            </a:r>
            <a:endParaRPr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b = 0;</a:t>
            </a:r>
            <a:endParaRPr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5" name="Google Shape;125;p29"/>
          <p:cNvSpPr/>
          <p:nvPr/>
        </p:nvSpPr>
        <p:spPr>
          <a:xfrm>
            <a:off x="4457700" y="2002525"/>
            <a:ext cx="1866900" cy="30312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a = </a:t>
            </a:r>
            <a:r>
              <a:rPr lang="en" sz="2400">
                <a:highlight>
                  <a:srgbClr val="FF0000"/>
                </a:highlight>
                <a:latin typeface="Consolas"/>
                <a:ea typeface="Consolas"/>
                <a:cs typeface="Consolas"/>
                <a:sym typeface="Consolas"/>
              </a:rPr>
              <a:t>☐</a:t>
            </a:r>
            <a:endParaRPr sz="2400">
              <a:highlight>
                <a:srgbClr val="FF0000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 = </a:t>
            </a:r>
            <a:r>
              <a:rPr lang="en" sz="2400">
                <a:solidFill>
                  <a:schemeClr val="dk1"/>
                </a:solidFill>
                <a:highlight>
                  <a:srgbClr val="FF0000"/>
                </a:highlight>
                <a:latin typeface="Consolas"/>
                <a:ea typeface="Consolas"/>
                <a:cs typeface="Consolas"/>
                <a:sym typeface="Consolas"/>
              </a:rPr>
              <a:t>☐</a:t>
            </a:r>
            <a:endParaRPr sz="2400">
              <a:highlight>
                <a:srgbClr val="FF0000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6" name="Google Shape;126;p29"/>
          <p:cNvSpPr/>
          <p:nvPr/>
        </p:nvSpPr>
        <p:spPr>
          <a:xfrm>
            <a:off x="6419100" y="2002525"/>
            <a:ext cx="2468700" cy="30312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Memory</a:t>
            </a:r>
            <a:endParaRPr/>
          </a:p>
        </p:txBody>
      </p:sp>
      <p:sp>
        <p:nvSpPr>
          <p:cNvPr id="127" name="Google Shape;12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box is modified?</a:t>
            </a:r>
            <a:endParaRPr/>
          </a:p>
        </p:txBody>
      </p:sp>
      <p:sp>
        <p:nvSpPr>
          <p:cNvPr id="128" name="Google Shape;128;p29"/>
          <p:cNvSpPr/>
          <p:nvPr/>
        </p:nvSpPr>
        <p:spPr>
          <a:xfrm>
            <a:off x="6419100" y="2333174"/>
            <a:ext cx="2263200" cy="376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{ x: </a:t>
            </a:r>
            <a:r>
              <a:rPr lang="en" sz="2400">
                <a:solidFill>
                  <a:schemeClr val="dk1"/>
                </a:solidFill>
                <a:highlight>
                  <a:srgbClr val="FF0000"/>
                </a:highlight>
                <a:latin typeface="Consolas"/>
                <a:ea typeface="Consolas"/>
                <a:cs typeface="Consolas"/>
                <a:sym typeface="Consolas"/>
              </a:rPr>
              <a:t>☐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9" name="Google Shape;129;p29"/>
          <p:cNvSpPr/>
          <p:nvPr/>
        </p:nvSpPr>
        <p:spPr>
          <a:xfrm>
            <a:off x="5377625" y="2475975"/>
            <a:ext cx="1390500" cy="542475"/>
          </a:xfrm>
          <a:custGeom>
            <a:rect b="b" l="l" r="r" t="t"/>
            <a:pathLst>
              <a:path extrusionOk="0" h="21699" w="55620">
                <a:moveTo>
                  <a:pt x="0" y="0"/>
                </a:moveTo>
                <a:cubicBezTo>
                  <a:pt x="5534" y="3595"/>
                  <a:pt x="23932" y="20054"/>
                  <a:pt x="33202" y="21567"/>
                </a:cubicBezTo>
                <a:cubicBezTo>
                  <a:pt x="42472" y="23081"/>
                  <a:pt x="51884" y="11162"/>
                  <a:pt x="55620" y="9081"/>
                </a:cubicBezTo>
              </a:path>
            </a:pathLst>
          </a:cu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30" name="Google Shape;130;p29"/>
          <p:cNvSpPr/>
          <p:nvPr/>
        </p:nvSpPr>
        <p:spPr>
          <a:xfrm>
            <a:off x="5342150" y="2731375"/>
            <a:ext cx="1489825" cy="437325"/>
          </a:xfrm>
          <a:custGeom>
            <a:rect b="b" l="l" r="r" t="t"/>
            <a:pathLst>
              <a:path extrusionOk="0" h="17493" w="59593">
                <a:moveTo>
                  <a:pt x="0" y="5108"/>
                </a:moveTo>
                <a:cubicBezTo>
                  <a:pt x="6786" y="7165"/>
                  <a:pt x="30785" y="18298"/>
                  <a:pt x="40717" y="17447"/>
                </a:cubicBezTo>
                <a:cubicBezTo>
                  <a:pt x="50649" y="16596"/>
                  <a:pt x="56447" y="2908"/>
                  <a:pt x="59593" y="0"/>
                </a:cubicBezTo>
              </a:path>
            </a:pathLst>
          </a:cu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31" name="Google Shape;131;p29"/>
          <p:cNvSpPr txBox="1"/>
          <p:nvPr/>
        </p:nvSpPr>
        <p:spPr>
          <a:xfrm>
            <a:off x="4572000" y="1462150"/>
            <a:ext cx="19560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line 3 (b = 0):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0"/>
          <p:cNvSpPr txBox="1"/>
          <p:nvPr/>
        </p:nvSpPr>
        <p:spPr>
          <a:xfrm>
            <a:off x="441375" y="1900650"/>
            <a:ext cx="2637300" cy="1342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let a = { x: 1 };</a:t>
            </a:r>
            <a:endParaRPr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let b = a;</a:t>
            </a:r>
            <a:endParaRPr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b.x = 0;</a:t>
            </a:r>
            <a:endParaRPr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7" name="Google Shape;137;p30"/>
          <p:cNvSpPr/>
          <p:nvPr/>
        </p:nvSpPr>
        <p:spPr>
          <a:xfrm>
            <a:off x="4457700" y="2002525"/>
            <a:ext cx="1866900" cy="30312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a = </a:t>
            </a:r>
            <a:r>
              <a:rPr lang="en" sz="2400">
                <a:highlight>
                  <a:srgbClr val="FF0000"/>
                </a:highlight>
                <a:latin typeface="Consolas"/>
                <a:ea typeface="Consolas"/>
                <a:cs typeface="Consolas"/>
                <a:sym typeface="Consolas"/>
              </a:rPr>
              <a:t>☐</a:t>
            </a:r>
            <a:endParaRPr sz="2400">
              <a:highlight>
                <a:srgbClr val="FF0000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 = </a:t>
            </a:r>
            <a:r>
              <a:rPr lang="en" sz="2400">
                <a:solidFill>
                  <a:schemeClr val="dk1"/>
                </a:solidFill>
                <a:highlight>
                  <a:srgbClr val="FF0000"/>
                </a:highlight>
                <a:latin typeface="Consolas"/>
                <a:ea typeface="Consolas"/>
                <a:cs typeface="Consolas"/>
                <a:sym typeface="Consolas"/>
              </a:rPr>
              <a:t>☐</a:t>
            </a:r>
            <a:endParaRPr sz="2400">
              <a:highlight>
                <a:srgbClr val="FF0000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8" name="Google Shape;138;p30"/>
          <p:cNvSpPr/>
          <p:nvPr/>
        </p:nvSpPr>
        <p:spPr>
          <a:xfrm>
            <a:off x="6419100" y="2002525"/>
            <a:ext cx="2468700" cy="30312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Memory</a:t>
            </a:r>
            <a:endParaRPr/>
          </a:p>
        </p:txBody>
      </p:sp>
      <p:sp>
        <p:nvSpPr>
          <p:cNvPr id="139" name="Google Shape;139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box is modified?</a:t>
            </a:r>
            <a:endParaRPr/>
          </a:p>
        </p:txBody>
      </p:sp>
      <p:sp>
        <p:nvSpPr>
          <p:cNvPr id="140" name="Google Shape;140;p30"/>
          <p:cNvSpPr/>
          <p:nvPr/>
        </p:nvSpPr>
        <p:spPr>
          <a:xfrm>
            <a:off x="6419100" y="2333174"/>
            <a:ext cx="2263200" cy="376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{ x: </a:t>
            </a:r>
            <a:r>
              <a:rPr lang="en" sz="2400">
                <a:solidFill>
                  <a:schemeClr val="dk1"/>
                </a:solidFill>
                <a:highlight>
                  <a:srgbClr val="FF0000"/>
                </a:highlight>
                <a:latin typeface="Consolas"/>
                <a:ea typeface="Consolas"/>
                <a:cs typeface="Consolas"/>
                <a:sym typeface="Consolas"/>
              </a:rPr>
              <a:t>☐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1" name="Google Shape;141;p30"/>
          <p:cNvSpPr/>
          <p:nvPr/>
        </p:nvSpPr>
        <p:spPr>
          <a:xfrm>
            <a:off x="5377625" y="2475975"/>
            <a:ext cx="1390500" cy="542475"/>
          </a:xfrm>
          <a:custGeom>
            <a:rect b="b" l="l" r="r" t="t"/>
            <a:pathLst>
              <a:path extrusionOk="0" h="21699" w="55620">
                <a:moveTo>
                  <a:pt x="0" y="0"/>
                </a:moveTo>
                <a:cubicBezTo>
                  <a:pt x="5534" y="3595"/>
                  <a:pt x="23932" y="20054"/>
                  <a:pt x="33202" y="21567"/>
                </a:cubicBezTo>
                <a:cubicBezTo>
                  <a:pt x="42472" y="23081"/>
                  <a:pt x="51884" y="11162"/>
                  <a:pt x="55620" y="9081"/>
                </a:cubicBezTo>
              </a:path>
            </a:pathLst>
          </a:cu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42" name="Google Shape;142;p30"/>
          <p:cNvSpPr/>
          <p:nvPr/>
        </p:nvSpPr>
        <p:spPr>
          <a:xfrm>
            <a:off x="5342150" y="2731375"/>
            <a:ext cx="1489825" cy="437325"/>
          </a:xfrm>
          <a:custGeom>
            <a:rect b="b" l="l" r="r" t="t"/>
            <a:pathLst>
              <a:path extrusionOk="0" h="17493" w="59593">
                <a:moveTo>
                  <a:pt x="0" y="5108"/>
                </a:moveTo>
                <a:cubicBezTo>
                  <a:pt x="6786" y="7165"/>
                  <a:pt x="30785" y="18298"/>
                  <a:pt x="40717" y="17447"/>
                </a:cubicBezTo>
                <a:cubicBezTo>
                  <a:pt x="50649" y="16596"/>
                  <a:pt x="56447" y="2908"/>
                  <a:pt x="59593" y="0"/>
                </a:cubicBezTo>
              </a:path>
            </a:pathLst>
          </a:cu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43" name="Google Shape;143;p30"/>
          <p:cNvSpPr txBox="1"/>
          <p:nvPr/>
        </p:nvSpPr>
        <p:spPr>
          <a:xfrm>
            <a:off x="4572000" y="1462150"/>
            <a:ext cx="19560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line 3 (b.x = 0):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a = { x: 0, y: 1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b = { z: 2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a.y = b;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b = 1;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9" name="Google Shape;149;p31"/>
          <p:cNvSpPr txBox="1"/>
          <p:nvPr/>
        </p:nvSpPr>
        <p:spPr>
          <a:xfrm>
            <a:off x="1688075" y="3364825"/>
            <a:ext cx="6027300" cy="14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2?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4?</a:t>
            </a:r>
            <a:endParaRPr b="1" sz="2300"/>
          </a:p>
        </p:txBody>
      </p:sp>
      <p:sp>
        <p:nvSpPr>
          <p:cNvPr id="150" name="Google Shape;150;p3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value map and memory layout?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a = { x: 0, y: { z: 1 }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b = 3;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b = a.y;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a = 0;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6" name="Google Shape;156;p32"/>
          <p:cNvSpPr txBox="1"/>
          <p:nvPr/>
        </p:nvSpPr>
        <p:spPr>
          <a:xfrm>
            <a:off x="406400" y="3364825"/>
            <a:ext cx="8292900" cy="14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2?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After line 4?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How can you set the value of the "x" field after line 4?</a:t>
            </a:r>
            <a:endParaRPr b="1" sz="2300"/>
          </a:p>
        </p:txBody>
      </p:sp>
      <p:sp>
        <p:nvSpPr>
          <p:cNvPr id="157" name="Google Shape;157;p3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value map and memory layout?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3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Both value map, and memory layout change as the program runs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Not all contents of memory are directly accessible from the value map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As the program runs, some values in memory can never be accessed again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/>
              <a:t>Note: The "value map" </a:t>
            </a:r>
            <a:r>
              <a:rPr b="1" i="1" lang="en" sz="2100"/>
              <a:t>is</a:t>
            </a:r>
            <a:r>
              <a:rPr lang="en" sz="2100"/>
              <a:t> the stack!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100"/>
              <a:t>The memory layout is "the heap"</a:t>
            </a:r>
            <a:endParaRPr sz="2100"/>
          </a:p>
        </p:txBody>
      </p:sp>
      <p:sp>
        <p:nvSpPr>
          <p:cNvPr id="163" name="Google Shape;163;p3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observations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MPSCI220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