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3" r:id="rId4"/>
    <p:sldMasterId id="214748367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5143500" cx="9144000"/>
  <p:notesSz cx="6858000" cy="9144000"/>
  <p:embeddedFontLst>
    <p:embeddedFont>
      <p:font typeface="Roboto"/>
      <p:regular r:id="rId47"/>
      <p:bold r:id="rId48"/>
      <p:italic r:id="rId49"/>
      <p:boldItalic r:id="rId50"/>
    </p:embeddedFont>
    <p:embeddedFont>
      <p:font typeface="Helvetica Neue"/>
      <p:regular r:id="rId51"/>
      <p:bold r:id="rId52"/>
      <p:italic r:id="rId53"/>
      <p:boldItalic r:id="rId5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font" Target="fonts/Roboto-bold.fntdata"/><Relationship Id="rId47" Type="http://schemas.openxmlformats.org/officeDocument/2006/relationships/font" Target="fonts/Roboto-regular.fntdata"/><Relationship Id="rId49" Type="http://schemas.openxmlformats.org/officeDocument/2006/relationships/font" Target="fonts/Roboto-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HelveticaNeue-regular.fntdata"/><Relationship Id="rId50" Type="http://schemas.openxmlformats.org/officeDocument/2006/relationships/font" Target="fonts/Roboto-boldItalic.fntdata"/><Relationship Id="rId53" Type="http://schemas.openxmlformats.org/officeDocument/2006/relationships/font" Target="fonts/HelveticaNeue-italic.fntdata"/><Relationship Id="rId52" Type="http://schemas.openxmlformats.org/officeDocument/2006/relationships/font" Target="fonts/HelveticaNeue-bold.fntdata"/><Relationship Id="rId11" Type="http://schemas.openxmlformats.org/officeDocument/2006/relationships/slide" Target="slides/slide5.xml"/><Relationship Id="rId10" Type="http://schemas.openxmlformats.org/officeDocument/2006/relationships/slide" Target="slides/slide4.xml"/><Relationship Id="rId54" Type="http://schemas.openxmlformats.org/officeDocument/2006/relationships/font" Target="fonts/HelveticaNeue-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haky.github.bushong.ne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“Shaky diagrams” in this slide deck were made with this tool:</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2"/>
              </a:rPr>
              <a:t>http://shaky.github.bushong.net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original source of each diagram is in the speaker notes, so that you do not have to recreate them if you want to edit them.</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435c6782e6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435c6782e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438478de94_0_16: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438478de94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3df91a27b2_0_5:notes"/>
          <p:cNvSpPr txBox="1"/>
          <p:nvPr>
            <p:ph idx="1" type="body"/>
          </p:nvPr>
        </p:nvSpPr>
        <p:spPr>
          <a:xfrm>
            <a:off x="914400" y="4343400"/>
            <a:ext cx="50292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g3df91a27b2_0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3df91a27b2_0_10:notes"/>
          <p:cNvSpPr txBox="1"/>
          <p:nvPr>
            <p:ph idx="1" type="body"/>
          </p:nvPr>
        </p:nvSpPr>
        <p:spPr>
          <a:xfrm>
            <a:off x="914400" y="4343400"/>
            <a:ext cx="50292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g3df91a27b2_0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3f91e28b8c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3f91e28b8c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bold instruction is the current instruction and the yellow blocks are the stack frames. I would do this on the board:</a:t>
            </a:r>
            <a:endParaRPr/>
          </a:p>
          <a:p>
            <a:pPr indent="-298450" lvl="0" marL="457200" rtl="0" algn="l">
              <a:spcBef>
                <a:spcPts val="0"/>
              </a:spcBef>
              <a:spcAft>
                <a:spcPts val="0"/>
              </a:spcAft>
              <a:buSzPts val="1100"/>
              <a:buAutoNum type="arabicPeriod"/>
            </a:pPr>
            <a:r>
              <a:rPr lang="en"/>
              <a:t>Before calling G(), y is undefined</a:t>
            </a:r>
            <a:endParaRPr/>
          </a:p>
          <a:p>
            <a:pPr indent="-298450" lvl="0" marL="457200" rtl="0" algn="l">
              <a:spcBef>
                <a:spcPts val="0"/>
              </a:spcBef>
              <a:spcAft>
                <a:spcPts val="0"/>
              </a:spcAft>
              <a:buSzPts val="1100"/>
              <a:buAutoNum type="arabicPeriod"/>
            </a:pPr>
            <a:r>
              <a:rPr lang="en"/>
              <a:t>We enter G, pushing the address of the function call site onto the stack and allocate space for x</a:t>
            </a:r>
            <a:endParaRPr/>
          </a:p>
          <a:p>
            <a:pPr indent="-298450" lvl="0" marL="457200" rtl="0" algn="l">
              <a:spcBef>
                <a:spcPts val="0"/>
              </a:spcBef>
              <a:spcAft>
                <a:spcPts val="0"/>
              </a:spcAft>
              <a:buSzPts val="1100"/>
              <a:buAutoNum type="arabicPeriod"/>
            </a:pPr>
            <a:r>
              <a:rPr lang="en"/>
              <a:t>We enter F, pushing the address of the function call site onto the stack</a:t>
            </a:r>
            <a:endParaRPr/>
          </a:p>
          <a:p>
            <a:pPr indent="-298450" lvl="0" marL="457200" rtl="0" algn="l">
              <a:spcBef>
                <a:spcPts val="0"/>
              </a:spcBef>
              <a:spcAft>
                <a:spcPts val="0"/>
              </a:spcAft>
              <a:buSzPts val="1100"/>
              <a:buAutoNum type="arabicPeriod"/>
            </a:pPr>
            <a:r>
              <a:rPr lang="en"/>
              <a:t>We return 10 to the call site</a:t>
            </a:r>
            <a:endParaRPr/>
          </a:p>
          <a:p>
            <a:pPr indent="-298450" lvl="0" marL="457200" rtl="0" algn="l">
              <a:spcBef>
                <a:spcPts val="0"/>
              </a:spcBef>
              <a:spcAft>
                <a:spcPts val="0"/>
              </a:spcAft>
              <a:buSzPts val="1100"/>
              <a:buAutoNum type="arabicPeriod"/>
            </a:pPr>
            <a:r>
              <a:rPr lang="en"/>
              <a:t>... and so on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438478de94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438478de94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bold instruction is the current instruction and the yellow blocks are the stack frames. I would do this on the board:</a:t>
            </a:r>
            <a:endParaRPr/>
          </a:p>
          <a:p>
            <a:pPr indent="-298450" lvl="0" marL="457200" rtl="0" algn="l">
              <a:spcBef>
                <a:spcPts val="0"/>
              </a:spcBef>
              <a:spcAft>
                <a:spcPts val="0"/>
              </a:spcAft>
              <a:buSzPts val="1100"/>
              <a:buAutoNum type="arabicPeriod"/>
            </a:pPr>
            <a:r>
              <a:rPr lang="en"/>
              <a:t>Before calling G(), y is undefined</a:t>
            </a:r>
            <a:endParaRPr/>
          </a:p>
          <a:p>
            <a:pPr indent="-298450" lvl="0" marL="457200" rtl="0" algn="l">
              <a:spcBef>
                <a:spcPts val="0"/>
              </a:spcBef>
              <a:spcAft>
                <a:spcPts val="0"/>
              </a:spcAft>
              <a:buSzPts val="1100"/>
              <a:buAutoNum type="arabicPeriod"/>
            </a:pPr>
            <a:r>
              <a:rPr lang="en"/>
              <a:t>We enter G, pushing the address of the function call site onto the stack and allocate space for x</a:t>
            </a:r>
            <a:endParaRPr/>
          </a:p>
          <a:p>
            <a:pPr indent="-298450" lvl="0" marL="457200" rtl="0" algn="l">
              <a:spcBef>
                <a:spcPts val="0"/>
              </a:spcBef>
              <a:spcAft>
                <a:spcPts val="0"/>
              </a:spcAft>
              <a:buSzPts val="1100"/>
              <a:buAutoNum type="arabicPeriod"/>
            </a:pPr>
            <a:r>
              <a:rPr lang="en"/>
              <a:t>We enter F, pushing the address of the function call site onto the stack</a:t>
            </a:r>
            <a:endParaRPr/>
          </a:p>
          <a:p>
            <a:pPr indent="-298450" lvl="0" marL="457200" rtl="0" algn="l">
              <a:spcBef>
                <a:spcPts val="0"/>
              </a:spcBef>
              <a:spcAft>
                <a:spcPts val="0"/>
              </a:spcAft>
              <a:buSzPts val="1100"/>
              <a:buAutoNum type="arabicPeriod"/>
            </a:pPr>
            <a:r>
              <a:rPr lang="en"/>
              <a:t>We return 10 to the call site</a:t>
            </a:r>
            <a:endParaRPr/>
          </a:p>
          <a:p>
            <a:pPr indent="-298450" lvl="0" marL="457200" rtl="0" algn="l">
              <a:spcBef>
                <a:spcPts val="0"/>
              </a:spcBef>
              <a:spcAft>
                <a:spcPts val="0"/>
              </a:spcAft>
              <a:buSzPts val="1100"/>
              <a:buAutoNum type="arabicPeriod"/>
            </a:pPr>
            <a:r>
              <a:rPr lang="en"/>
              <a:t>... and so on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g438478de94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438478de9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3f91e28b8c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3f91e28b8c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Stack before call to F</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3f91e28b8c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3f91e28b8c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On entry to F</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 location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g = undefined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g3f91e28b8c_1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3f91e28b8c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already screwed. Do you see it? g has a reference to y, but the value of y is lost</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Before exiting F</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 location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g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3e7828e85a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3e7828e85a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3faa78c1d4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3faa78c1d4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already screwed. Do you see it? g has a reference to y, but the value of y is lost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latin typeface="Consolas"/>
                <a:ea typeface="Consolas"/>
                <a:cs typeface="Consolas"/>
                <a:sym typeface="Consolas"/>
              </a:rPr>
              <a:t>           After exiting F</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h = function (y)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3f91e28b8c_1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3f91e28b8c_1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we calculate x + y? We don’t know y anymore!</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latin typeface="Consolas"/>
                <a:ea typeface="Consolas"/>
                <a:cs typeface="Consolas"/>
                <a:sym typeface="Consolas"/>
              </a:rPr>
              <a:t>                      On entry to h</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h = function (y)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ret. location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y = 2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g3f91e28b8c_1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3f91e28b8c_1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g3faa78c1d4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3faa78c1d4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diagram is the same as an earlier one.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3f91e28b8c_1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3f91e28b8c_1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Before exiting F</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 location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g = &lt;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g3faa78c1d4_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3faa78c1d4_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After exiting F</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&lt;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3faa78c1d4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3faa78c1d4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On entry to h</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&lt;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 location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y = 2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x = 10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g3faa78c1d4_1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3faa78c1d4_1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the dictionary is known as the “environment”</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Google Shape;343;g3faa78c1d4_1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3faa78c1d4_1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On entry to app</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 = &lt;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w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 location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 = &lt;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20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g3faa78c1d4_1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3faa78c1d4_1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After exiting h2</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h1 = &lt; x = 10,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h2 = &lt; x = 20,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function (y)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return x + y;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&gt;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z = undefined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38478de9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38478de9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Google Shape;358;g3faa78c1d4_1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3faa78c1d4_1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g3faa78c1d4_1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3faa78c1d4_1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Google Shape;370;g3faa78c1d4_1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3faa78c1d4_1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5" name="Shape 375"/>
        <p:cNvGrpSpPr/>
        <p:nvPr/>
      </p:nvGrpSpPr>
      <p:grpSpPr>
        <a:xfrm>
          <a:off x="0" y="0"/>
          <a:ext cx="0" cy="0"/>
          <a:chOff x="0" y="0"/>
          <a:chExt cx="0" cy="0"/>
        </a:xfrm>
      </p:grpSpPr>
      <p:sp>
        <p:nvSpPr>
          <p:cNvPr id="376" name="Google Shape;376;g3faa78c1d4_1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3faa78c1d4_1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Google Shape;382;g438478de94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438478de94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7" name="Shape 387"/>
        <p:cNvGrpSpPr/>
        <p:nvPr/>
      </p:nvGrpSpPr>
      <p:grpSpPr>
        <a:xfrm>
          <a:off x="0" y="0"/>
          <a:ext cx="0" cy="0"/>
          <a:chOff x="0" y="0"/>
          <a:chExt cx="0" cy="0"/>
        </a:xfrm>
      </p:grpSpPr>
      <p:sp>
        <p:nvSpPr>
          <p:cNvPr id="388" name="Google Shape;388;g3faa78c1d4_1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3faa78c1d4_1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g435c6782e6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435c6782e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9" name="Shape 399"/>
        <p:cNvGrpSpPr/>
        <p:nvPr/>
      </p:nvGrpSpPr>
      <p:grpSpPr>
        <a:xfrm>
          <a:off x="0" y="0"/>
          <a:ext cx="0" cy="0"/>
          <a:chOff x="0" y="0"/>
          <a:chExt cx="0" cy="0"/>
        </a:xfrm>
      </p:grpSpPr>
      <p:sp>
        <p:nvSpPr>
          <p:cNvPr id="400" name="Google Shape;400;g3faa78c1d4_1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3faa78c1d4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Google Shape;406;g438478de9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438478de9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2" name="Shape 412"/>
        <p:cNvGrpSpPr/>
        <p:nvPr/>
      </p:nvGrpSpPr>
      <p:grpSpPr>
        <a:xfrm>
          <a:off x="0" y="0"/>
          <a:ext cx="0" cy="0"/>
          <a:chOff x="0" y="0"/>
          <a:chExt cx="0" cy="0"/>
        </a:xfrm>
      </p:grpSpPr>
      <p:sp>
        <p:nvSpPr>
          <p:cNvPr id="413" name="Google Shape;413;g3faa78c1d4_1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4" name="Google Shape;414;g3faa78c1d4_1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38478de94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38478de94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8" name="Shape 418"/>
        <p:cNvGrpSpPr/>
        <p:nvPr/>
      </p:nvGrpSpPr>
      <p:grpSpPr>
        <a:xfrm>
          <a:off x="0" y="0"/>
          <a:ext cx="0" cy="0"/>
          <a:chOff x="0" y="0"/>
          <a:chExt cx="0" cy="0"/>
        </a:xfrm>
      </p:grpSpPr>
      <p:sp>
        <p:nvSpPr>
          <p:cNvPr id="419" name="Google Shape;419;g3faa78c1d4_1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3faa78c1d4_1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onsolas"/>
              <a:ea typeface="Consolas"/>
              <a:cs typeface="Consolas"/>
              <a:sym typeface="Consola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438478de9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38478de9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438478de9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38478de9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3f91e28b8c_1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f91e28b8c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35c6782e6_0_6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35c6782e6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35c6782e6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35c6782e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Subtitle" type="title">
  <p:cSld name="TITLE">
    <p:spTree>
      <p:nvGrpSpPr>
        <p:cNvPr id="54" name="Shape 54"/>
        <p:cNvGrpSpPr/>
        <p:nvPr/>
      </p:nvGrpSpPr>
      <p:grpSpPr>
        <a:xfrm>
          <a:off x="0" y="0"/>
          <a:ext cx="0" cy="0"/>
          <a:chOff x="0" y="0"/>
          <a:chExt cx="0" cy="0"/>
        </a:xfrm>
      </p:grpSpPr>
      <p:sp>
        <p:nvSpPr>
          <p:cNvPr id="55" name="Google Shape;55;p14"/>
          <p:cNvSpPr txBox="1"/>
          <p:nvPr>
            <p:ph type="title"/>
          </p:nvPr>
        </p:nvSpPr>
        <p:spPr>
          <a:xfrm>
            <a:off x="892969" y="863947"/>
            <a:ext cx="7358100" cy="1741200"/>
          </a:xfrm>
          <a:prstGeom prst="rect">
            <a:avLst/>
          </a:prstGeom>
          <a:noFill/>
          <a:ln>
            <a:noFill/>
          </a:ln>
        </p:spPr>
        <p:txBody>
          <a:bodyPr anchorCtr="0" anchor="b"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56" name="Google Shape;56;p14"/>
          <p:cNvSpPr txBox="1"/>
          <p:nvPr>
            <p:ph idx="1" type="body"/>
          </p:nvPr>
        </p:nvSpPr>
        <p:spPr>
          <a:xfrm>
            <a:off x="892969" y="2652117"/>
            <a:ext cx="7358100" cy="596100"/>
          </a:xfrm>
          <a:prstGeom prst="rect">
            <a:avLst/>
          </a:prstGeom>
          <a:noFill/>
          <a:ln>
            <a:noFill/>
          </a:ln>
        </p:spPr>
        <p:txBody>
          <a:bodyPr anchorCtr="0" anchor="t" bIns="58925" lIns="58925" spcFirstLastPara="1" rIns="58925" wrap="square" tIns="58925">
            <a:noAutofit/>
          </a:bodyPr>
          <a:lstStyle>
            <a:lvl1pPr indent="-228600" lvl="0" marL="4572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1pPr>
            <a:lvl2pPr indent="-228600" lvl="1" marL="9144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2pPr>
            <a:lvl3pPr indent="-228600" lvl="2" marL="13716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3pPr>
            <a:lvl4pPr indent="-228600" lvl="3" marL="18288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4pPr>
            <a:lvl5pPr indent="-228600" lvl="4" marL="22860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57" name="Google Shape;57;p14"/>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Bullets" type="tx">
  <p:cSld name="TITLE_AND_BODY">
    <p:spTree>
      <p:nvGrpSpPr>
        <p:cNvPr id="58" name="Shape 58"/>
        <p:cNvGrpSpPr/>
        <p:nvPr/>
      </p:nvGrpSpPr>
      <p:grpSpPr>
        <a:xfrm>
          <a:off x="0" y="0"/>
          <a:ext cx="0" cy="0"/>
          <a:chOff x="0" y="0"/>
          <a:chExt cx="0" cy="0"/>
        </a:xfrm>
      </p:grpSpPr>
      <p:sp>
        <p:nvSpPr>
          <p:cNvPr id="59" name="Google Shape;59;p15"/>
          <p:cNvSpPr txBox="1"/>
          <p:nvPr>
            <p:ph type="title"/>
          </p:nvPr>
        </p:nvSpPr>
        <p:spPr>
          <a:xfrm>
            <a:off x="669727" y="234404"/>
            <a:ext cx="7804500" cy="11385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60" name="Google Shape;60;p15"/>
          <p:cNvSpPr txBox="1"/>
          <p:nvPr>
            <p:ph idx="1" type="body"/>
          </p:nvPr>
        </p:nvSpPr>
        <p:spPr>
          <a:xfrm>
            <a:off x="669727" y="1372939"/>
            <a:ext cx="7804500" cy="3315000"/>
          </a:xfrm>
          <a:prstGeom prst="rect">
            <a:avLst/>
          </a:prstGeom>
          <a:noFill/>
          <a:ln>
            <a:noFill/>
          </a:ln>
        </p:spPr>
        <p:txBody>
          <a:bodyPr anchorCtr="0" anchor="ctr" bIns="58925" lIns="58925" spcFirstLastPara="1" rIns="58925" wrap="square" tIns="58925">
            <a:noAutofit/>
          </a:bodyPr>
          <a:lstStyle>
            <a:lvl1pPr indent="-336550" lvl="0" marL="457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61" name="Google Shape;61;p15"/>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Bullets">
  <p:cSld name="Title &amp; Bullets">
    <p:spTree>
      <p:nvGrpSpPr>
        <p:cNvPr id="62" name="Shape 62"/>
        <p:cNvGrpSpPr/>
        <p:nvPr/>
      </p:nvGrpSpPr>
      <p:grpSpPr>
        <a:xfrm>
          <a:off x="0" y="0"/>
          <a:ext cx="0" cy="0"/>
          <a:chOff x="0" y="0"/>
          <a:chExt cx="0" cy="0"/>
        </a:xfrm>
      </p:grpSpPr>
      <p:sp>
        <p:nvSpPr>
          <p:cNvPr id="63" name="Google Shape;63;p16"/>
          <p:cNvSpPr txBox="1"/>
          <p:nvPr>
            <p:ph type="title"/>
          </p:nvPr>
        </p:nvSpPr>
        <p:spPr>
          <a:xfrm>
            <a:off x="669727" y="234404"/>
            <a:ext cx="7804500" cy="11385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64" name="Google Shape;64;p16"/>
          <p:cNvSpPr txBox="1"/>
          <p:nvPr>
            <p:ph idx="1" type="body"/>
          </p:nvPr>
        </p:nvSpPr>
        <p:spPr>
          <a:xfrm>
            <a:off x="669727" y="1372939"/>
            <a:ext cx="7804500" cy="3315000"/>
          </a:xfrm>
          <a:prstGeom prst="rect">
            <a:avLst/>
          </a:prstGeom>
          <a:noFill/>
          <a:ln>
            <a:noFill/>
          </a:ln>
        </p:spPr>
        <p:txBody>
          <a:bodyPr anchorCtr="0" anchor="ctr" bIns="58925" lIns="58925" spcFirstLastPara="1" rIns="58925" wrap="square" tIns="58925">
            <a:noAutofit/>
          </a:bodyPr>
          <a:lstStyle>
            <a:lvl1pPr indent="-336550" lvl="0" marL="457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65" name="Google Shape;65;p16"/>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Quote">
    <p:spTree>
      <p:nvGrpSpPr>
        <p:cNvPr id="66" name="Shape 66"/>
        <p:cNvGrpSpPr/>
        <p:nvPr/>
      </p:nvGrpSpPr>
      <p:grpSpPr>
        <a:xfrm>
          <a:off x="0" y="0"/>
          <a:ext cx="0" cy="0"/>
          <a:chOff x="0" y="0"/>
          <a:chExt cx="0" cy="0"/>
        </a:xfrm>
      </p:grpSpPr>
      <p:sp>
        <p:nvSpPr>
          <p:cNvPr id="67" name="Google Shape;67;p17"/>
          <p:cNvSpPr txBox="1"/>
          <p:nvPr>
            <p:ph idx="1" type="body"/>
          </p:nvPr>
        </p:nvSpPr>
        <p:spPr>
          <a:xfrm>
            <a:off x="892969" y="3355330"/>
            <a:ext cx="7358100" cy="247800"/>
          </a:xfrm>
          <a:prstGeom prst="rect">
            <a:avLst/>
          </a:prstGeom>
          <a:noFill/>
          <a:ln>
            <a:noFill/>
          </a:ln>
        </p:spPr>
        <p:txBody>
          <a:bodyPr anchorCtr="0" anchor="t" bIns="58925" lIns="58925" spcFirstLastPara="1" rIns="58925" wrap="square" tIns="58925">
            <a:noAutofit/>
          </a:bodyPr>
          <a:lstStyle>
            <a:lvl1pPr indent="-228600" lvl="0" marL="457200" marR="0" rtl="0" algn="ctr">
              <a:lnSpc>
                <a:spcPct val="100000"/>
              </a:lnSpc>
              <a:spcBef>
                <a:spcPts val="0"/>
              </a:spcBef>
              <a:spcAft>
                <a:spcPts val="0"/>
              </a:spcAft>
              <a:buClr>
                <a:srgbClr val="000000"/>
              </a:buClr>
              <a:buSzPts val="1700"/>
              <a:buFont typeface="Helvetica Neue"/>
              <a:buNone/>
              <a:defRPr b="0" i="0" sz="15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68" name="Google Shape;68;p17"/>
          <p:cNvSpPr txBox="1"/>
          <p:nvPr>
            <p:ph idx="2" type="body"/>
          </p:nvPr>
        </p:nvSpPr>
        <p:spPr>
          <a:xfrm>
            <a:off x="892969" y="2250281"/>
            <a:ext cx="7358100" cy="361800"/>
          </a:xfrm>
          <a:prstGeom prst="rect">
            <a:avLst/>
          </a:prstGeom>
          <a:noFill/>
          <a:ln>
            <a:noFill/>
          </a:ln>
        </p:spPr>
        <p:txBody>
          <a:bodyPr anchorCtr="0" anchor="ctr" bIns="58925" lIns="58925" spcFirstLastPara="1" rIns="58925" wrap="square" tIns="58925">
            <a:noAutofit/>
          </a:bodyPr>
          <a:lstStyle>
            <a:lvl1pPr indent="-228600" lvl="0" marL="457200" marR="0" rtl="0" algn="ctr">
              <a:lnSpc>
                <a:spcPct val="100000"/>
              </a:lnSpc>
              <a:spcBef>
                <a:spcPts val="0"/>
              </a:spcBef>
              <a:spcAft>
                <a:spcPts val="0"/>
              </a:spcAft>
              <a:buClr>
                <a:srgbClr val="000000"/>
              </a:buClr>
              <a:buSzPts val="1700"/>
              <a:buFont typeface="Helvetica Neue"/>
              <a:buNone/>
              <a:defRPr b="0" i="0" sz="24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69" name="Google Shape;69;p17"/>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hoto - Horizontal">
  <p:cSld name="Photo - Horizontal">
    <p:spTree>
      <p:nvGrpSpPr>
        <p:cNvPr id="70" name="Shape 70"/>
        <p:cNvGrpSpPr/>
        <p:nvPr/>
      </p:nvGrpSpPr>
      <p:grpSpPr>
        <a:xfrm>
          <a:off x="0" y="0"/>
          <a:ext cx="0" cy="0"/>
          <a:chOff x="0" y="0"/>
          <a:chExt cx="0" cy="0"/>
        </a:xfrm>
      </p:grpSpPr>
      <p:sp>
        <p:nvSpPr>
          <p:cNvPr id="71" name="Google Shape;71;p18"/>
          <p:cNvSpPr/>
          <p:nvPr>
            <p:ph idx="2" type="pic"/>
          </p:nvPr>
        </p:nvSpPr>
        <p:spPr>
          <a:xfrm>
            <a:off x="1129605" y="334863"/>
            <a:ext cx="6876000" cy="31209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72" name="Google Shape;72;p18"/>
          <p:cNvSpPr txBox="1"/>
          <p:nvPr>
            <p:ph type="title"/>
          </p:nvPr>
        </p:nvSpPr>
        <p:spPr>
          <a:xfrm>
            <a:off x="892969" y="3542854"/>
            <a:ext cx="7358100" cy="750000"/>
          </a:xfrm>
          <a:prstGeom prst="rect">
            <a:avLst/>
          </a:prstGeom>
          <a:noFill/>
          <a:ln>
            <a:noFill/>
          </a:ln>
        </p:spPr>
        <p:txBody>
          <a:bodyPr anchorCtr="0" anchor="b"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73" name="Google Shape;73;p18"/>
          <p:cNvSpPr txBox="1"/>
          <p:nvPr>
            <p:ph idx="1" type="body"/>
          </p:nvPr>
        </p:nvSpPr>
        <p:spPr>
          <a:xfrm>
            <a:off x="892969" y="4319736"/>
            <a:ext cx="7358100" cy="596100"/>
          </a:xfrm>
          <a:prstGeom prst="rect">
            <a:avLst/>
          </a:prstGeom>
          <a:noFill/>
          <a:ln>
            <a:noFill/>
          </a:ln>
        </p:spPr>
        <p:txBody>
          <a:bodyPr anchorCtr="0" anchor="t" bIns="58925" lIns="58925" spcFirstLastPara="1" rIns="58925" wrap="square" tIns="58925">
            <a:noAutofit/>
          </a:bodyPr>
          <a:lstStyle>
            <a:lvl1pPr indent="-228600" lvl="0" marL="4572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1pPr>
            <a:lvl2pPr indent="-228600" lvl="1" marL="9144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2pPr>
            <a:lvl3pPr indent="-228600" lvl="2" marL="13716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3pPr>
            <a:lvl4pPr indent="-228600" lvl="3" marL="18288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4pPr>
            <a:lvl5pPr indent="-228600" lvl="4" marL="22860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74" name="Google Shape;74;p18"/>
          <p:cNvSpPr txBox="1"/>
          <p:nvPr>
            <p:ph idx="12" type="sldNum"/>
          </p:nvPr>
        </p:nvSpPr>
        <p:spPr>
          <a:xfrm>
            <a:off x="4437983" y="4875609"/>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Center">
  <p:cSld name="Title - Center">
    <p:spTree>
      <p:nvGrpSpPr>
        <p:cNvPr id="75" name="Shape 75"/>
        <p:cNvGrpSpPr/>
        <p:nvPr/>
      </p:nvGrpSpPr>
      <p:grpSpPr>
        <a:xfrm>
          <a:off x="0" y="0"/>
          <a:ext cx="0" cy="0"/>
          <a:chOff x="0" y="0"/>
          <a:chExt cx="0" cy="0"/>
        </a:xfrm>
      </p:grpSpPr>
      <p:sp>
        <p:nvSpPr>
          <p:cNvPr id="76" name="Google Shape;76;p19"/>
          <p:cNvSpPr txBox="1"/>
          <p:nvPr>
            <p:ph type="title"/>
          </p:nvPr>
        </p:nvSpPr>
        <p:spPr>
          <a:xfrm>
            <a:off x="892969" y="1701105"/>
            <a:ext cx="7358100" cy="17412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77" name="Google Shape;77;p19"/>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hoto - Vertical">
  <p:cSld name="Photo - Vertical">
    <p:spTree>
      <p:nvGrpSpPr>
        <p:cNvPr id="78" name="Shape 78"/>
        <p:cNvGrpSpPr/>
        <p:nvPr/>
      </p:nvGrpSpPr>
      <p:grpSpPr>
        <a:xfrm>
          <a:off x="0" y="0"/>
          <a:ext cx="0" cy="0"/>
          <a:chOff x="0" y="0"/>
          <a:chExt cx="0" cy="0"/>
        </a:xfrm>
      </p:grpSpPr>
      <p:sp>
        <p:nvSpPr>
          <p:cNvPr id="79" name="Google Shape;79;p20"/>
          <p:cNvSpPr/>
          <p:nvPr>
            <p:ph idx="2" type="pic"/>
          </p:nvPr>
        </p:nvSpPr>
        <p:spPr>
          <a:xfrm>
            <a:off x="4723805" y="334863"/>
            <a:ext cx="3750600" cy="43398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80" name="Google Shape;80;p20"/>
          <p:cNvSpPr txBox="1"/>
          <p:nvPr>
            <p:ph type="title"/>
          </p:nvPr>
        </p:nvSpPr>
        <p:spPr>
          <a:xfrm>
            <a:off x="669727" y="334863"/>
            <a:ext cx="3750600" cy="2103000"/>
          </a:xfrm>
          <a:prstGeom prst="rect">
            <a:avLst/>
          </a:prstGeom>
          <a:noFill/>
          <a:ln>
            <a:noFill/>
          </a:ln>
        </p:spPr>
        <p:txBody>
          <a:bodyPr anchorCtr="0" anchor="b"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39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81" name="Google Shape;81;p20"/>
          <p:cNvSpPr txBox="1"/>
          <p:nvPr>
            <p:ph idx="1" type="body"/>
          </p:nvPr>
        </p:nvSpPr>
        <p:spPr>
          <a:xfrm>
            <a:off x="669727" y="2511475"/>
            <a:ext cx="3750600" cy="2163300"/>
          </a:xfrm>
          <a:prstGeom prst="rect">
            <a:avLst/>
          </a:prstGeom>
          <a:noFill/>
          <a:ln>
            <a:noFill/>
          </a:ln>
        </p:spPr>
        <p:txBody>
          <a:bodyPr anchorCtr="0" anchor="t" bIns="58925" lIns="58925" spcFirstLastPara="1" rIns="58925" wrap="square" tIns="58925">
            <a:noAutofit/>
          </a:bodyPr>
          <a:lstStyle>
            <a:lvl1pPr indent="-228600" lvl="0" marL="4572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1pPr>
            <a:lvl2pPr indent="-228600" lvl="1" marL="9144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2pPr>
            <a:lvl3pPr indent="-228600" lvl="2" marL="13716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3pPr>
            <a:lvl4pPr indent="-228600" lvl="3" marL="18288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4pPr>
            <a:lvl5pPr indent="-228600" lvl="4" marL="2286000" marR="0" rtl="0" algn="ctr">
              <a:lnSpc>
                <a:spcPct val="100000"/>
              </a:lnSpc>
              <a:spcBef>
                <a:spcPts val="0"/>
              </a:spcBef>
              <a:spcAft>
                <a:spcPts val="0"/>
              </a:spcAft>
              <a:buClr>
                <a:srgbClr val="000000"/>
              </a:buClr>
              <a:buSzPts val="1700"/>
              <a:buFont typeface="Helvetica Neue"/>
              <a:buNone/>
              <a:defRPr b="0" i="0" sz="21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82" name="Google Shape;82;p20"/>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Top">
  <p:cSld name="Title - Top">
    <p:spTree>
      <p:nvGrpSpPr>
        <p:cNvPr id="83" name="Shape 83"/>
        <p:cNvGrpSpPr/>
        <p:nvPr/>
      </p:nvGrpSpPr>
      <p:grpSpPr>
        <a:xfrm>
          <a:off x="0" y="0"/>
          <a:ext cx="0" cy="0"/>
          <a:chOff x="0" y="0"/>
          <a:chExt cx="0" cy="0"/>
        </a:xfrm>
      </p:grpSpPr>
      <p:sp>
        <p:nvSpPr>
          <p:cNvPr id="84" name="Google Shape;84;p21"/>
          <p:cNvSpPr txBox="1"/>
          <p:nvPr>
            <p:ph type="title"/>
          </p:nvPr>
        </p:nvSpPr>
        <p:spPr>
          <a:xfrm>
            <a:off x="669727" y="234404"/>
            <a:ext cx="7804500" cy="11385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85" name="Google Shape;85;p21"/>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Bullets &amp; Photo">
  <p:cSld name="Title, Bullets &amp; Photo">
    <p:spTree>
      <p:nvGrpSpPr>
        <p:cNvPr id="86" name="Shape 86"/>
        <p:cNvGrpSpPr/>
        <p:nvPr/>
      </p:nvGrpSpPr>
      <p:grpSpPr>
        <a:xfrm>
          <a:off x="0" y="0"/>
          <a:ext cx="0" cy="0"/>
          <a:chOff x="0" y="0"/>
          <a:chExt cx="0" cy="0"/>
        </a:xfrm>
      </p:grpSpPr>
      <p:sp>
        <p:nvSpPr>
          <p:cNvPr id="87" name="Google Shape;87;p22"/>
          <p:cNvSpPr/>
          <p:nvPr>
            <p:ph idx="2" type="pic"/>
          </p:nvPr>
        </p:nvSpPr>
        <p:spPr>
          <a:xfrm>
            <a:off x="4723805" y="1372939"/>
            <a:ext cx="3750600" cy="33150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88" name="Google Shape;88;p22"/>
          <p:cNvSpPr txBox="1"/>
          <p:nvPr>
            <p:ph type="title"/>
          </p:nvPr>
        </p:nvSpPr>
        <p:spPr>
          <a:xfrm>
            <a:off x="669727" y="234404"/>
            <a:ext cx="7804500" cy="11385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89" name="Google Shape;89;p22"/>
          <p:cNvSpPr txBox="1"/>
          <p:nvPr>
            <p:ph idx="1" type="body"/>
          </p:nvPr>
        </p:nvSpPr>
        <p:spPr>
          <a:xfrm>
            <a:off x="669727" y="1372939"/>
            <a:ext cx="3750600" cy="3315000"/>
          </a:xfrm>
          <a:prstGeom prst="rect">
            <a:avLst/>
          </a:prstGeom>
          <a:noFill/>
          <a:ln>
            <a:noFill/>
          </a:ln>
        </p:spPr>
        <p:txBody>
          <a:bodyPr anchorCtr="0" anchor="ctr" bIns="58925" lIns="58925" spcFirstLastPara="1" rIns="58925" wrap="square" tIns="58925">
            <a:noAutofit/>
          </a:bodyPr>
          <a:lstStyle>
            <a:lvl1pPr indent="-317500" lvl="0" marL="457200" marR="0" rtl="0" algn="l">
              <a:lnSpc>
                <a:spcPct val="100000"/>
              </a:lnSpc>
              <a:spcBef>
                <a:spcPts val="2100"/>
              </a:spcBef>
              <a:spcAft>
                <a:spcPts val="0"/>
              </a:spcAft>
              <a:buClr>
                <a:srgbClr val="000000"/>
              </a:buClr>
              <a:buSzPts val="1400"/>
              <a:buFont typeface="Helvetica Neue"/>
              <a:buChar char="•"/>
              <a:defRPr b="0" i="0" sz="1800" u="none" cap="none" strike="noStrike">
                <a:solidFill>
                  <a:srgbClr val="000000"/>
                </a:solidFill>
                <a:latin typeface="Helvetica Neue"/>
                <a:ea typeface="Helvetica Neue"/>
                <a:cs typeface="Helvetica Neue"/>
                <a:sym typeface="Helvetica Neue"/>
              </a:defRPr>
            </a:lvl1pPr>
            <a:lvl2pPr indent="-317500" lvl="1" marL="914400" marR="0" rtl="0" algn="l">
              <a:lnSpc>
                <a:spcPct val="100000"/>
              </a:lnSpc>
              <a:spcBef>
                <a:spcPts val="2100"/>
              </a:spcBef>
              <a:spcAft>
                <a:spcPts val="0"/>
              </a:spcAft>
              <a:buClr>
                <a:srgbClr val="000000"/>
              </a:buClr>
              <a:buSzPts val="1400"/>
              <a:buFont typeface="Helvetica Neue"/>
              <a:buChar char="•"/>
              <a:defRPr b="0" i="0" sz="1800" u="none" cap="none" strike="noStrike">
                <a:solidFill>
                  <a:srgbClr val="000000"/>
                </a:solidFill>
                <a:latin typeface="Helvetica Neue"/>
                <a:ea typeface="Helvetica Neue"/>
                <a:cs typeface="Helvetica Neue"/>
                <a:sym typeface="Helvetica Neue"/>
              </a:defRPr>
            </a:lvl2pPr>
            <a:lvl3pPr indent="-317500" lvl="2" marL="1371600" marR="0" rtl="0" algn="l">
              <a:lnSpc>
                <a:spcPct val="100000"/>
              </a:lnSpc>
              <a:spcBef>
                <a:spcPts val="2100"/>
              </a:spcBef>
              <a:spcAft>
                <a:spcPts val="0"/>
              </a:spcAft>
              <a:buClr>
                <a:srgbClr val="000000"/>
              </a:buClr>
              <a:buSzPts val="1400"/>
              <a:buFont typeface="Helvetica Neue"/>
              <a:buChar char="•"/>
              <a:defRPr b="0" i="0" sz="1800" u="none" cap="none" strike="noStrike">
                <a:solidFill>
                  <a:srgbClr val="000000"/>
                </a:solidFill>
                <a:latin typeface="Helvetica Neue"/>
                <a:ea typeface="Helvetica Neue"/>
                <a:cs typeface="Helvetica Neue"/>
                <a:sym typeface="Helvetica Neue"/>
              </a:defRPr>
            </a:lvl3pPr>
            <a:lvl4pPr indent="-317500" lvl="3" marL="1828800" marR="0" rtl="0" algn="l">
              <a:lnSpc>
                <a:spcPct val="100000"/>
              </a:lnSpc>
              <a:spcBef>
                <a:spcPts val="2100"/>
              </a:spcBef>
              <a:spcAft>
                <a:spcPts val="0"/>
              </a:spcAft>
              <a:buClr>
                <a:srgbClr val="000000"/>
              </a:buClr>
              <a:buSzPts val="1400"/>
              <a:buFont typeface="Helvetica Neue"/>
              <a:buChar char="•"/>
              <a:defRPr b="0" i="0" sz="1800" u="none" cap="none" strike="noStrike">
                <a:solidFill>
                  <a:srgbClr val="000000"/>
                </a:solidFill>
                <a:latin typeface="Helvetica Neue"/>
                <a:ea typeface="Helvetica Neue"/>
                <a:cs typeface="Helvetica Neue"/>
                <a:sym typeface="Helvetica Neue"/>
              </a:defRPr>
            </a:lvl4pPr>
            <a:lvl5pPr indent="-317500" lvl="4" marL="2286000" marR="0" rtl="0" algn="l">
              <a:lnSpc>
                <a:spcPct val="100000"/>
              </a:lnSpc>
              <a:spcBef>
                <a:spcPts val="2100"/>
              </a:spcBef>
              <a:spcAft>
                <a:spcPts val="0"/>
              </a:spcAft>
              <a:buClr>
                <a:srgbClr val="000000"/>
              </a:buClr>
              <a:buSzPts val="1400"/>
              <a:buFont typeface="Helvetica Neue"/>
              <a:buChar char="•"/>
              <a:defRPr b="0" i="0" sz="18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90" name="Google Shape;90;p22"/>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ullets">
  <p:cSld name="Bullets">
    <p:spTree>
      <p:nvGrpSpPr>
        <p:cNvPr id="91" name="Shape 91"/>
        <p:cNvGrpSpPr/>
        <p:nvPr/>
      </p:nvGrpSpPr>
      <p:grpSpPr>
        <a:xfrm>
          <a:off x="0" y="0"/>
          <a:ext cx="0" cy="0"/>
          <a:chOff x="0" y="0"/>
          <a:chExt cx="0" cy="0"/>
        </a:xfrm>
      </p:grpSpPr>
      <p:sp>
        <p:nvSpPr>
          <p:cNvPr id="92" name="Google Shape;92;p23"/>
          <p:cNvSpPr txBox="1"/>
          <p:nvPr>
            <p:ph idx="1" type="body"/>
          </p:nvPr>
        </p:nvSpPr>
        <p:spPr>
          <a:xfrm>
            <a:off x="669727" y="669727"/>
            <a:ext cx="7804500" cy="3804000"/>
          </a:xfrm>
          <a:prstGeom prst="rect">
            <a:avLst/>
          </a:prstGeom>
          <a:noFill/>
          <a:ln>
            <a:noFill/>
          </a:ln>
        </p:spPr>
        <p:txBody>
          <a:bodyPr anchorCtr="0" anchor="ctr" bIns="58925" lIns="58925" spcFirstLastPara="1" rIns="58925" wrap="square" tIns="58925">
            <a:noAutofit/>
          </a:bodyPr>
          <a:lstStyle>
            <a:lvl1pPr indent="-336550" lvl="0" marL="457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93" name="Google Shape;93;p23"/>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hoto - 3 Up">
  <p:cSld name="Photo - 3 Up">
    <p:spTree>
      <p:nvGrpSpPr>
        <p:cNvPr id="94" name="Shape 94"/>
        <p:cNvGrpSpPr/>
        <p:nvPr/>
      </p:nvGrpSpPr>
      <p:grpSpPr>
        <a:xfrm>
          <a:off x="0" y="0"/>
          <a:ext cx="0" cy="0"/>
          <a:chOff x="0" y="0"/>
          <a:chExt cx="0" cy="0"/>
        </a:xfrm>
      </p:grpSpPr>
      <p:sp>
        <p:nvSpPr>
          <p:cNvPr id="95" name="Google Shape;95;p24"/>
          <p:cNvSpPr/>
          <p:nvPr>
            <p:ph idx="2" type="pic"/>
          </p:nvPr>
        </p:nvSpPr>
        <p:spPr>
          <a:xfrm>
            <a:off x="4723805" y="2685604"/>
            <a:ext cx="3750600" cy="19890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96" name="Google Shape;96;p24"/>
          <p:cNvSpPr/>
          <p:nvPr>
            <p:ph idx="3" type="pic"/>
          </p:nvPr>
        </p:nvSpPr>
        <p:spPr>
          <a:xfrm>
            <a:off x="4728177" y="468809"/>
            <a:ext cx="3750600" cy="19890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97" name="Google Shape;97;p24"/>
          <p:cNvSpPr/>
          <p:nvPr>
            <p:ph idx="4" type="pic"/>
          </p:nvPr>
        </p:nvSpPr>
        <p:spPr>
          <a:xfrm>
            <a:off x="669727" y="468809"/>
            <a:ext cx="3750600" cy="42057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98" name="Google Shape;98;p24"/>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hoto">
  <p:cSld name="Photo">
    <p:spTree>
      <p:nvGrpSpPr>
        <p:cNvPr id="99" name="Shape 99"/>
        <p:cNvGrpSpPr/>
        <p:nvPr/>
      </p:nvGrpSpPr>
      <p:grpSpPr>
        <a:xfrm>
          <a:off x="0" y="0"/>
          <a:ext cx="0" cy="0"/>
          <a:chOff x="0" y="0"/>
          <a:chExt cx="0" cy="0"/>
        </a:xfrm>
      </p:grpSpPr>
      <p:sp>
        <p:nvSpPr>
          <p:cNvPr id="100" name="Google Shape;100;p25"/>
          <p:cNvSpPr/>
          <p:nvPr>
            <p:ph idx="2" type="pic"/>
          </p:nvPr>
        </p:nvSpPr>
        <p:spPr>
          <a:xfrm>
            <a:off x="0" y="0"/>
            <a:ext cx="9144000" cy="5143500"/>
          </a:xfrm>
          <a:prstGeom prst="rect">
            <a:avLst/>
          </a:prstGeom>
          <a:noFill/>
          <a:ln>
            <a:noFill/>
          </a:ln>
        </p:spPr>
        <p:txBody>
          <a:bodyPr anchorCtr="0" anchor="t" bIns="58925" lIns="58925" spcFirstLastPara="1" rIns="58925" wrap="square" tIns="58925">
            <a:noAutofit/>
          </a:bodyPr>
          <a:lstStyle>
            <a:lvl1pPr indent="-285750" lvl="0" marL="292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285750" lvl="1" marL="571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285750" lvl="2" marL="863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285750" lvl="3" marL="1143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285750" lvl="4" marL="1435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285750" lvl="5" marL="17145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285750" lvl="6" marL="2006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273050" lvl="7"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285750" lvl="8" marL="25781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101" name="Google Shape;101;p25"/>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102" name="Shape 102"/>
        <p:cNvGrpSpPr/>
        <p:nvPr/>
      </p:nvGrpSpPr>
      <p:grpSpPr>
        <a:xfrm>
          <a:off x="0" y="0"/>
          <a:ext cx="0" cy="0"/>
          <a:chOff x="0" y="0"/>
          <a:chExt cx="0" cy="0"/>
        </a:xfrm>
      </p:grpSpPr>
      <p:sp>
        <p:nvSpPr>
          <p:cNvPr id="103" name="Google Shape;103;p26"/>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Bullets">
  <p:cSld name="Title &amp; Bullets 2">
    <p:spTree>
      <p:nvGrpSpPr>
        <p:cNvPr id="104" name="Shape 104"/>
        <p:cNvGrpSpPr/>
        <p:nvPr/>
      </p:nvGrpSpPr>
      <p:grpSpPr>
        <a:xfrm>
          <a:off x="0" y="0"/>
          <a:ext cx="0" cy="0"/>
          <a:chOff x="0" y="0"/>
          <a:chExt cx="0" cy="0"/>
        </a:xfrm>
      </p:grpSpPr>
      <p:sp>
        <p:nvSpPr>
          <p:cNvPr id="105" name="Google Shape;105;p27"/>
          <p:cNvSpPr txBox="1"/>
          <p:nvPr>
            <p:ph type="title"/>
          </p:nvPr>
        </p:nvSpPr>
        <p:spPr>
          <a:xfrm>
            <a:off x="669727" y="234404"/>
            <a:ext cx="7804500" cy="11385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106" name="Google Shape;106;p27"/>
          <p:cNvSpPr txBox="1"/>
          <p:nvPr>
            <p:ph idx="1" type="body"/>
          </p:nvPr>
        </p:nvSpPr>
        <p:spPr>
          <a:xfrm>
            <a:off x="669727" y="1372939"/>
            <a:ext cx="7804500" cy="3315000"/>
          </a:xfrm>
          <a:prstGeom prst="rect">
            <a:avLst/>
          </a:prstGeom>
          <a:noFill/>
          <a:ln>
            <a:noFill/>
          </a:ln>
        </p:spPr>
        <p:txBody>
          <a:bodyPr anchorCtr="0" anchor="ctr" bIns="58925" lIns="58925" spcFirstLastPara="1" rIns="58925" wrap="square" tIns="58925">
            <a:noAutofit/>
          </a:bodyPr>
          <a:lstStyle>
            <a:lvl1pPr indent="-336550" lvl="0" marL="457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107" name="Google Shape;107;p27"/>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theme" Target="../theme/theme1.xml"/><Relationship Id="rId14" Type="http://schemas.openxmlformats.org/officeDocument/2006/relationships/slideLayout" Target="../slideLayouts/slideLayout2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69727" y="234404"/>
            <a:ext cx="7804500" cy="1138500"/>
          </a:xfrm>
          <a:prstGeom prst="rect">
            <a:avLst/>
          </a:prstGeom>
          <a:noFill/>
          <a:ln>
            <a:noFill/>
          </a:ln>
        </p:spPr>
        <p:txBody>
          <a:bodyPr anchorCtr="0" anchor="ctr" bIns="58925" lIns="58925" spcFirstLastPara="1" rIns="58925" wrap="square" tIns="58925">
            <a:noAutofit/>
          </a:bodyPr>
          <a:lstStyle>
            <a:lvl1pPr indent="0" lvl="0"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1pPr>
            <a:lvl2pPr indent="152400" lvl="1"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2pPr>
            <a:lvl3pPr indent="292100" lvl="2"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3pPr>
            <a:lvl4pPr indent="444500" lvl="3"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4pPr>
            <a:lvl5pPr indent="584200" lvl="4"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5pPr>
            <a:lvl6pPr indent="736600" lvl="5"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6pPr>
            <a:lvl7pPr indent="889000" lvl="6"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7pPr>
            <a:lvl8pPr indent="1028700" lvl="7"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8pPr>
            <a:lvl9pPr indent="1181100" lvl="8" marL="0" marR="0" rtl="0" algn="ctr">
              <a:lnSpc>
                <a:spcPct val="100000"/>
              </a:lnSpc>
              <a:spcBef>
                <a:spcPts val="0"/>
              </a:spcBef>
              <a:spcAft>
                <a:spcPts val="0"/>
              </a:spcAft>
              <a:buClr>
                <a:srgbClr val="000000"/>
              </a:buClr>
              <a:buSzPts val="900"/>
              <a:buFont typeface="Helvetica Neue"/>
              <a:buNone/>
              <a:defRPr b="0" i="0" sz="5200" u="none" cap="none" strike="noStrike">
                <a:solidFill>
                  <a:srgbClr val="000000"/>
                </a:solidFill>
                <a:latin typeface="Helvetica Neue"/>
                <a:ea typeface="Helvetica Neue"/>
                <a:cs typeface="Helvetica Neue"/>
                <a:sym typeface="Helvetica Neue"/>
              </a:defRPr>
            </a:lvl9pPr>
          </a:lstStyle>
          <a:p/>
        </p:txBody>
      </p:sp>
      <p:sp>
        <p:nvSpPr>
          <p:cNvPr id="52" name="Google Shape;52;p13"/>
          <p:cNvSpPr txBox="1"/>
          <p:nvPr>
            <p:ph idx="1" type="body"/>
          </p:nvPr>
        </p:nvSpPr>
        <p:spPr>
          <a:xfrm>
            <a:off x="669727" y="1372939"/>
            <a:ext cx="7804500" cy="3315000"/>
          </a:xfrm>
          <a:prstGeom prst="rect">
            <a:avLst/>
          </a:prstGeom>
          <a:noFill/>
          <a:ln>
            <a:noFill/>
          </a:ln>
        </p:spPr>
        <p:txBody>
          <a:bodyPr anchorCtr="0" anchor="ctr" bIns="58925" lIns="58925" spcFirstLastPara="1" rIns="58925" wrap="square" tIns="58925">
            <a:noAutofit/>
          </a:bodyPr>
          <a:lstStyle>
            <a:lvl1pPr indent="-336550" lvl="0" marL="457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1pPr>
            <a:lvl2pPr indent="-336550" lvl="1" marL="914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2pPr>
            <a:lvl3pPr indent="-336550" lvl="2" marL="1371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3pPr>
            <a:lvl4pPr indent="-336550" lvl="3" marL="1828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4pPr>
            <a:lvl5pPr indent="-336550" lvl="4" marL="22860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5pPr>
            <a:lvl6pPr indent="-336550" lvl="5" marL="27432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6pPr>
            <a:lvl7pPr indent="-336550" lvl="6" marL="32004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7pPr>
            <a:lvl8pPr indent="-336550" lvl="7" marL="36576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8pPr>
            <a:lvl9pPr indent="-336550" lvl="8" marL="4114800" marR="0" rtl="0" algn="l">
              <a:lnSpc>
                <a:spcPct val="100000"/>
              </a:lnSpc>
              <a:spcBef>
                <a:spcPts val="2700"/>
              </a:spcBef>
              <a:spcAft>
                <a:spcPts val="0"/>
              </a:spcAft>
              <a:buClr>
                <a:srgbClr val="000000"/>
              </a:buClr>
              <a:buSzPts val="1700"/>
              <a:buFont typeface="Helvetica Neue"/>
              <a:buChar char="•"/>
              <a:defRPr b="0" i="0" sz="2300" u="none" cap="none" strike="noStrike">
                <a:solidFill>
                  <a:srgbClr val="000000"/>
                </a:solidFill>
                <a:latin typeface="Helvetica Neue"/>
                <a:ea typeface="Helvetica Neue"/>
                <a:cs typeface="Helvetica Neue"/>
                <a:sym typeface="Helvetica Neue"/>
              </a:defRPr>
            </a:lvl9pPr>
          </a:lstStyle>
          <a:p/>
        </p:txBody>
      </p:sp>
      <p:sp>
        <p:nvSpPr>
          <p:cNvPr id="53" name="Google Shape;53;p13"/>
          <p:cNvSpPr txBox="1"/>
          <p:nvPr>
            <p:ph idx="12" type="sldNum"/>
          </p:nvPr>
        </p:nvSpPr>
        <p:spPr>
          <a:xfrm>
            <a:off x="4437983" y="4878958"/>
            <a:ext cx="258900" cy="201000"/>
          </a:xfrm>
          <a:prstGeom prst="rect">
            <a:avLst/>
          </a:prstGeom>
          <a:noFill/>
          <a:ln>
            <a:noFill/>
          </a:ln>
        </p:spPr>
        <p:txBody>
          <a:bodyPr anchorCtr="0" anchor="t" bIns="32750" lIns="32750" spcFirstLastPara="1" rIns="32750" wrap="square" tIns="32750">
            <a:noAutofit/>
          </a:bodyPr>
          <a:lstStyle>
            <a:lvl1pPr indent="0" lvl="0"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Font typeface="Helvetica Neue"/>
              <a:buNone/>
              <a:defRPr b="0" i="0" sz="12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
              <a:t>‹#›</a:t>
            </a:fld>
            <a:endParaRPr sz="9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6.xml"/><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8.xml"/><Relationship Id="rId3"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9.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A Mental Model of JavaScript</a:t>
            </a:r>
            <a:endParaRPr sz="4800"/>
          </a:p>
        </p:txBody>
      </p:sp>
      <p:sp>
        <p:nvSpPr>
          <p:cNvPr id="113" name="Google Shape;113;p2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Part </a:t>
            </a:r>
            <a:r>
              <a:rPr lang="en"/>
              <a:t>2</a:t>
            </a:r>
            <a:r>
              <a:rPr lang="en"/>
              <a:t>: Functions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What will this program print, and why?</a:t>
            </a:r>
            <a:endParaRPr/>
          </a:p>
        </p:txBody>
      </p:sp>
      <p:sp>
        <p:nvSpPr>
          <p:cNvPr id="171" name="Google Shape;171;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a:latin typeface="Consolas"/>
                <a:ea typeface="Consolas"/>
                <a:cs typeface="Consolas"/>
                <a:sym typeface="Consolas"/>
              </a:rPr>
              <a:t>let a = { x: 0, y: 1 };</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function doSomething(z)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z.x = 42;</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return z;</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let b = doSomething(a);</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b.x = 100;</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console.log(a.x);</a:t>
            </a:r>
            <a:endParaRPr>
              <a:latin typeface="Consolas"/>
              <a:ea typeface="Consolas"/>
              <a:cs typeface="Consolas"/>
              <a:sym typeface="Consola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What will this program print, and why?</a:t>
            </a:r>
            <a:endParaRPr/>
          </a:p>
        </p:txBody>
      </p:sp>
      <p:sp>
        <p:nvSpPr>
          <p:cNvPr id="177" name="Google Shape;177;p38"/>
          <p:cNvSpPr txBox="1"/>
          <p:nvPr>
            <p:ph idx="1" type="body"/>
          </p:nvPr>
        </p:nvSpPr>
        <p:spPr>
          <a:xfrm>
            <a:off x="311700" y="1000075"/>
            <a:ext cx="8520600" cy="39258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let a = [];</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let o = { x: 0 };</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function f(a, o) {</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  for (let i = 0; i &lt; 10; ++i) {</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    a.push(o);</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  o.x = 1;</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  return o;</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let b = f(a, o);</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b.x = 2;</a:t>
            </a:r>
            <a:endParaRPr>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a:latin typeface="Consolas"/>
                <a:ea typeface="Consolas"/>
                <a:cs typeface="Consolas"/>
                <a:sym typeface="Consolas"/>
              </a:rPr>
              <a:t>console.log(a.reduce(function(a, b) { return a + b.x; }, 0));</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9"/>
          <p:cNvSpPr txBox="1"/>
          <p:nvPr>
            <p:ph type="title"/>
          </p:nvPr>
        </p:nvSpPr>
        <p:spPr>
          <a:xfrm>
            <a:off x="669727" y="-6281"/>
            <a:ext cx="7804500" cy="1138500"/>
          </a:xfrm>
          <a:prstGeom prst="rect">
            <a:avLst/>
          </a:prstGeom>
          <a:noFill/>
          <a:ln>
            <a:noFill/>
          </a:ln>
        </p:spPr>
        <p:txBody>
          <a:bodyPr anchorCtr="0" anchor="ctr" bIns="32750" lIns="32750" spcFirstLastPara="1" rIns="32750" wrap="square" tIns="32750">
            <a:noAutofit/>
          </a:bodyPr>
          <a:lstStyle/>
          <a:p>
            <a:pPr indent="0" lvl="0" marL="0" marR="0" rtl="0" algn="ctr">
              <a:lnSpc>
                <a:spcPct val="100000"/>
              </a:lnSpc>
              <a:spcBef>
                <a:spcPts val="0"/>
              </a:spcBef>
              <a:spcAft>
                <a:spcPts val="0"/>
              </a:spcAft>
              <a:buClr>
                <a:srgbClr val="000000"/>
              </a:buClr>
              <a:buFont typeface="Helvetica Neue"/>
              <a:buNone/>
            </a:pPr>
            <a:r>
              <a:rPr b="0" i="0" lang="en" sz="4100" u="none" cap="none" strike="noStrike">
                <a:solidFill>
                  <a:srgbClr val="000000"/>
                </a:solidFill>
                <a:latin typeface="Helvetica Neue"/>
                <a:ea typeface="Helvetica Neue"/>
                <a:cs typeface="Helvetica Neue"/>
                <a:sym typeface="Helvetica Neue"/>
              </a:rPr>
              <a:t>Program Stacks</a:t>
            </a:r>
            <a:endParaRPr/>
          </a:p>
        </p:txBody>
      </p:sp>
      <p:sp>
        <p:nvSpPr>
          <p:cNvPr id="183" name="Google Shape;183;p39"/>
          <p:cNvSpPr txBox="1"/>
          <p:nvPr>
            <p:ph idx="1" type="body"/>
          </p:nvPr>
        </p:nvSpPr>
        <p:spPr>
          <a:xfrm>
            <a:off x="560830" y="914177"/>
            <a:ext cx="8498400" cy="4109700"/>
          </a:xfrm>
          <a:prstGeom prst="rect">
            <a:avLst/>
          </a:prstGeom>
          <a:noFill/>
          <a:ln>
            <a:noFill/>
          </a:ln>
        </p:spPr>
        <p:txBody>
          <a:bodyPr anchorCtr="0" anchor="t" bIns="32750" lIns="32750" spcFirstLastPara="1" rIns="32750" wrap="square" tIns="32750">
            <a:noAutofit/>
          </a:bodyPr>
          <a:lstStyle/>
          <a:p>
            <a:pPr indent="-254000" lvl="0" marL="292100" marR="0" rtl="0" algn="l">
              <a:lnSpc>
                <a:spcPct val="115000"/>
              </a:lnSpc>
              <a:spcBef>
                <a:spcPts val="0"/>
              </a:spcBef>
              <a:spcAft>
                <a:spcPts val="0"/>
              </a:spcAft>
              <a:buSzPts val="1800"/>
              <a:buFont typeface="Roboto"/>
              <a:buChar char="•"/>
            </a:pPr>
            <a:r>
              <a:rPr i="0" lang="en" sz="1800" u="none" cap="none" strike="noStrike">
                <a:solidFill>
                  <a:srgbClr val="000000"/>
                </a:solidFill>
                <a:latin typeface="Roboto"/>
                <a:ea typeface="Roboto"/>
                <a:cs typeface="Roboto"/>
                <a:sym typeface="Roboto"/>
              </a:rPr>
              <a:t>What’s really going on with recursion? How does the </a:t>
            </a:r>
            <a:r>
              <a:rPr lang="en" sz="1800">
                <a:latin typeface="Roboto"/>
                <a:ea typeface="Roboto"/>
                <a:cs typeface="Roboto"/>
                <a:sym typeface="Roboto"/>
              </a:rPr>
              <a:t>computer</a:t>
            </a:r>
            <a:r>
              <a:rPr i="0" lang="en" sz="1800" u="none" cap="none" strike="noStrike">
                <a:solidFill>
                  <a:srgbClr val="000000"/>
                </a:solidFill>
                <a:latin typeface="Roboto"/>
                <a:ea typeface="Roboto"/>
                <a:cs typeface="Roboto"/>
                <a:sym typeface="Roboto"/>
              </a:rPr>
              <a:t> system handle recursive calls?</a:t>
            </a:r>
            <a:endParaRPr sz="1800">
              <a:latin typeface="Roboto"/>
              <a:ea typeface="Roboto"/>
              <a:cs typeface="Roboto"/>
              <a:sym typeface="Roboto"/>
            </a:endParaRPr>
          </a:p>
          <a:p>
            <a:pPr indent="-254000" lvl="0" marL="292100" marR="0" rtl="0" algn="l">
              <a:lnSpc>
                <a:spcPct val="115000"/>
              </a:lnSpc>
              <a:spcBef>
                <a:spcPts val="2300"/>
              </a:spcBef>
              <a:spcAft>
                <a:spcPts val="0"/>
              </a:spcAft>
              <a:buSzPts val="1800"/>
              <a:buFont typeface="Roboto"/>
              <a:buChar char="•"/>
            </a:pPr>
            <a:r>
              <a:rPr i="0" lang="en" sz="1800" u="none" cap="none" strike="noStrike">
                <a:solidFill>
                  <a:srgbClr val="000000"/>
                </a:solidFill>
                <a:latin typeface="Roboto"/>
                <a:ea typeface="Roboto"/>
                <a:cs typeface="Roboto"/>
                <a:sym typeface="Roboto"/>
              </a:rPr>
              <a:t>Computers use </a:t>
            </a:r>
            <a:r>
              <a:rPr b="1" i="0" lang="en" sz="1800" u="none" cap="none" strike="noStrike">
                <a:solidFill>
                  <a:srgbClr val="000000"/>
                </a:solidFill>
                <a:latin typeface="Roboto"/>
                <a:ea typeface="Roboto"/>
                <a:cs typeface="Roboto"/>
                <a:sym typeface="Roboto"/>
              </a:rPr>
              <a:t>stacks</a:t>
            </a:r>
            <a:r>
              <a:rPr i="0" lang="en" sz="1800" u="none" cap="none" strike="noStrike">
                <a:solidFill>
                  <a:srgbClr val="000000"/>
                </a:solidFill>
                <a:latin typeface="Roboto"/>
                <a:ea typeface="Roboto"/>
                <a:cs typeface="Roboto"/>
                <a:sym typeface="Roboto"/>
              </a:rPr>
              <a:t> to handle all method calls and returns. Method calls are executed in</a:t>
            </a:r>
            <a:r>
              <a:rPr lang="en" sz="1800">
                <a:latin typeface="Roboto"/>
                <a:ea typeface="Roboto"/>
                <a:cs typeface="Roboto"/>
                <a:sym typeface="Roboto"/>
              </a:rPr>
              <a:t> </a:t>
            </a:r>
            <a:r>
              <a:rPr b="1" i="0" lang="en" sz="1800" u="none" cap="none" strike="noStrike">
                <a:solidFill>
                  <a:srgbClr val="000000"/>
                </a:solidFill>
                <a:latin typeface="Roboto"/>
                <a:ea typeface="Roboto"/>
                <a:cs typeface="Roboto"/>
                <a:sym typeface="Roboto"/>
              </a:rPr>
              <a:t>Last-In-First-Out (LIFO)</a:t>
            </a:r>
            <a:r>
              <a:rPr i="0" lang="en" sz="1800" u="none" cap="none" strike="noStrike">
                <a:solidFill>
                  <a:srgbClr val="000000"/>
                </a:solidFill>
                <a:latin typeface="Roboto"/>
                <a:ea typeface="Roboto"/>
                <a:cs typeface="Roboto"/>
                <a:sym typeface="Roboto"/>
              </a:rPr>
              <a:t> fashion (recall the ‘clean your house’ </a:t>
            </a:r>
            <a:r>
              <a:rPr lang="en" sz="1800">
                <a:latin typeface="Roboto"/>
                <a:ea typeface="Roboto"/>
                <a:cs typeface="Roboto"/>
                <a:sym typeface="Roboto"/>
              </a:rPr>
              <a:t>example</a:t>
            </a:r>
            <a:r>
              <a:rPr i="0" lang="en" sz="1800" u="none" cap="none" strike="noStrike">
                <a:solidFill>
                  <a:srgbClr val="000000"/>
                </a:solidFill>
                <a:latin typeface="Roboto"/>
                <a:ea typeface="Roboto"/>
                <a:cs typeface="Roboto"/>
                <a:sym typeface="Roboto"/>
              </a:rPr>
              <a:t> and all the additional tasks it incurred).  </a:t>
            </a:r>
            <a:endParaRPr sz="1800">
              <a:latin typeface="Roboto"/>
              <a:ea typeface="Roboto"/>
              <a:cs typeface="Roboto"/>
              <a:sym typeface="Roboto"/>
            </a:endParaRPr>
          </a:p>
          <a:p>
            <a:pPr indent="-254000" lvl="0" marL="292100" marR="0" rtl="0" algn="l">
              <a:lnSpc>
                <a:spcPct val="115000"/>
              </a:lnSpc>
              <a:spcBef>
                <a:spcPts val="2300"/>
              </a:spcBef>
              <a:spcAft>
                <a:spcPts val="0"/>
              </a:spcAft>
              <a:buClr>
                <a:srgbClr val="000000"/>
              </a:buClr>
              <a:buSzPts val="1800"/>
              <a:buFont typeface="Roboto"/>
              <a:buChar char="•"/>
            </a:pPr>
            <a:r>
              <a:rPr i="0" lang="en" sz="1800" u="none" cap="none" strike="noStrike">
                <a:solidFill>
                  <a:srgbClr val="000000"/>
                </a:solidFill>
                <a:latin typeface="Roboto"/>
                <a:ea typeface="Roboto"/>
                <a:cs typeface="Roboto"/>
                <a:sym typeface="Roboto"/>
              </a:rPr>
              <a:t>A method’s local variables and return link are kept in the stack memory. This is called a </a:t>
            </a:r>
            <a:r>
              <a:rPr b="1" i="0" lang="en" sz="1800" u="none" cap="none" strike="noStrike">
                <a:solidFill>
                  <a:srgbClr val="000000"/>
                </a:solidFill>
                <a:latin typeface="Roboto"/>
                <a:ea typeface="Roboto"/>
                <a:cs typeface="Roboto"/>
                <a:sym typeface="Roboto"/>
              </a:rPr>
              <a:t>stack frame</a:t>
            </a:r>
            <a:r>
              <a:rPr i="0" lang="en" sz="1800" u="none" cap="none" strike="noStrike">
                <a:solidFill>
                  <a:srgbClr val="000000"/>
                </a:solidFill>
                <a:latin typeface="Roboto"/>
                <a:ea typeface="Roboto"/>
                <a:cs typeface="Roboto"/>
                <a:sym typeface="Roboto"/>
              </a:rPr>
              <a:t>.</a:t>
            </a:r>
            <a:endParaRPr sz="1800">
              <a:latin typeface="Roboto"/>
              <a:ea typeface="Roboto"/>
              <a:cs typeface="Roboto"/>
              <a:sym typeface="Roboto"/>
            </a:endParaRPr>
          </a:p>
          <a:p>
            <a:pPr indent="-254000" lvl="0" marL="292100" marR="0" rtl="0" algn="l">
              <a:lnSpc>
                <a:spcPct val="115000"/>
              </a:lnSpc>
              <a:spcBef>
                <a:spcPts val="2300"/>
              </a:spcBef>
              <a:spcAft>
                <a:spcPts val="100"/>
              </a:spcAft>
              <a:buSzPts val="1800"/>
              <a:buFont typeface="Roboto"/>
              <a:buChar char="•"/>
            </a:pPr>
            <a:r>
              <a:rPr i="0" lang="en" sz="1800" u="none" cap="none" strike="noStrike">
                <a:solidFill>
                  <a:srgbClr val="000000"/>
                </a:solidFill>
                <a:latin typeface="Roboto"/>
                <a:ea typeface="Roboto"/>
                <a:cs typeface="Roboto"/>
                <a:sym typeface="Roboto"/>
              </a:rPr>
              <a:t>The run-time system has a limited amount of stack memory. </a:t>
            </a:r>
            <a:r>
              <a:rPr lang="en" sz="1800">
                <a:latin typeface="Roboto"/>
                <a:ea typeface="Roboto"/>
                <a:cs typeface="Roboto"/>
                <a:sym typeface="Roboto"/>
              </a:rPr>
              <a:t>Beyond that you will get </a:t>
            </a:r>
            <a:r>
              <a:rPr lang="en" sz="1800">
                <a:latin typeface="Consolas"/>
                <a:ea typeface="Consolas"/>
                <a:cs typeface="Consolas"/>
                <a:sym typeface="Consolas"/>
              </a:rPr>
              <a:t>StackOverflowException</a:t>
            </a:r>
            <a:r>
              <a:rPr lang="en" sz="1800">
                <a:latin typeface="Roboto"/>
                <a:ea typeface="Roboto"/>
                <a:cs typeface="Roboto"/>
                <a:sym typeface="Roboto"/>
              </a:rPr>
              <a:t>.</a:t>
            </a:r>
            <a:endParaRPr sz="1800">
              <a:latin typeface="Roboto"/>
              <a:ea typeface="Roboto"/>
              <a:cs typeface="Roboto"/>
              <a:sym typeface="Roboto"/>
            </a:endParaRPr>
          </a:p>
        </p:txBody>
      </p:sp>
      <p:sp>
        <p:nvSpPr>
          <p:cNvPr id="184" name="Google Shape;184;p39"/>
          <p:cNvSpPr txBox="1"/>
          <p:nvPr/>
        </p:nvSpPr>
        <p:spPr>
          <a:xfrm>
            <a:off x="184200" y="223675"/>
            <a:ext cx="2315700" cy="513000"/>
          </a:xfrm>
          <a:prstGeom prst="rect">
            <a:avLst/>
          </a:prstGeom>
          <a:solidFill>
            <a:srgbClr val="FF99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t>From 187</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40"/>
          <p:cNvSpPr txBox="1"/>
          <p:nvPr/>
        </p:nvSpPr>
        <p:spPr>
          <a:xfrm>
            <a:off x="6301529" y="3907248"/>
            <a:ext cx="2693700" cy="451800"/>
          </a:xfrm>
          <a:prstGeom prst="rect">
            <a:avLst/>
          </a:prstGeom>
          <a:solidFill>
            <a:srgbClr val="FFFFFF"/>
          </a:solidFill>
          <a:ln>
            <a:noFill/>
          </a:ln>
        </p:spPr>
        <p:txBody>
          <a:bodyPr anchorCtr="0" anchor="t" bIns="58925" lIns="58925" spcFirstLastPara="1" rIns="58925" wrap="square" tIns="58925">
            <a:noAutofit/>
          </a:bodyPr>
          <a:lstStyle/>
          <a:p>
            <a:pPr indent="0" lvl="0" marL="0" rtl="0" algn="l">
              <a:spcBef>
                <a:spcPts val="0"/>
              </a:spcBef>
              <a:spcAft>
                <a:spcPts val="0"/>
              </a:spcAft>
              <a:buNone/>
            </a:pPr>
            <a:r>
              <a:rPr b="1" lang="en" sz="2300">
                <a:latin typeface="Roboto"/>
                <a:ea typeface="Roboto"/>
                <a:cs typeface="Roboto"/>
                <a:sym typeface="Roboto"/>
              </a:rPr>
              <a:t>Bottom Frame</a:t>
            </a:r>
            <a:endParaRPr b="1" sz="2300">
              <a:latin typeface="Roboto"/>
              <a:ea typeface="Roboto"/>
              <a:cs typeface="Roboto"/>
              <a:sym typeface="Roboto"/>
            </a:endParaRPr>
          </a:p>
        </p:txBody>
      </p:sp>
      <p:sp>
        <p:nvSpPr>
          <p:cNvPr id="190" name="Google Shape;190;p40"/>
          <p:cNvSpPr txBox="1"/>
          <p:nvPr/>
        </p:nvSpPr>
        <p:spPr>
          <a:xfrm>
            <a:off x="6301529" y="1408232"/>
            <a:ext cx="2693700" cy="570900"/>
          </a:xfrm>
          <a:prstGeom prst="rect">
            <a:avLst/>
          </a:prstGeom>
          <a:solidFill>
            <a:srgbClr val="FFFFFF"/>
          </a:solidFill>
          <a:ln>
            <a:noFill/>
          </a:ln>
        </p:spPr>
        <p:txBody>
          <a:bodyPr anchorCtr="0" anchor="t" bIns="58925" lIns="58925" spcFirstLastPara="1" rIns="58925" wrap="square" tIns="58925">
            <a:noAutofit/>
          </a:bodyPr>
          <a:lstStyle/>
          <a:p>
            <a:pPr indent="0" lvl="0" marL="0" rtl="0" algn="l">
              <a:spcBef>
                <a:spcPts val="0"/>
              </a:spcBef>
              <a:spcAft>
                <a:spcPts val="0"/>
              </a:spcAft>
              <a:buNone/>
            </a:pPr>
            <a:r>
              <a:rPr b="1" lang="en" sz="2300">
                <a:latin typeface="Roboto"/>
                <a:ea typeface="Roboto"/>
                <a:cs typeface="Roboto"/>
                <a:sym typeface="Roboto"/>
              </a:rPr>
              <a:t>Top Frame</a:t>
            </a:r>
            <a:endParaRPr b="1" sz="2300">
              <a:latin typeface="Roboto"/>
              <a:ea typeface="Roboto"/>
              <a:cs typeface="Roboto"/>
              <a:sym typeface="Roboto"/>
            </a:endParaRPr>
          </a:p>
        </p:txBody>
      </p:sp>
      <p:sp>
        <p:nvSpPr>
          <p:cNvPr id="191" name="Google Shape;191;p40"/>
          <p:cNvSpPr/>
          <p:nvPr/>
        </p:nvSpPr>
        <p:spPr>
          <a:xfrm>
            <a:off x="2919551" y="3592463"/>
            <a:ext cx="2606100" cy="8337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2300">
                <a:latin typeface="Consolas"/>
                <a:ea typeface="Consolas"/>
                <a:cs typeface="Consolas"/>
                <a:sym typeface="Consolas"/>
              </a:rPr>
              <a:t>Frame [0]</a:t>
            </a:r>
            <a:endParaRPr b="1" sz="2300">
              <a:latin typeface="Consolas"/>
              <a:ea typeface="Consolas"/>
              <a:cs typeface="Consolas"/>
              <a:sym typeface="Consolas"/>
            </a:endParaRPr>
          </a:p>
        </p:txBody>
      </p:sp>
      <p:sp>
        <p:nvSpPr>
          <p:cNvPr id="192" name="Google Shape;192;p40"/>
          <p:cNvSpPr/>
          <p:nvPr/>
        </p:nvSpPr>
        <p:spPr>
          <a:xfrm>
            <a:off x="2919551" y="4426167"/>
            <a:ext cx="2606100" cy="2277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500">
                <a:latin typeface="Consolas"/>
                <a:ea typeface="Consolas"/>
                <a:cs typeface="Consolas"/>
                <a:sym typeface="Consolas"/>
              </a:rPr>
              <a:t>return link to caller</a:t>
            </a:r>
            <a:endParaRPr b="1" sz="1500">
              <a:latin typeface="Consolas"/>
              <a:ea typeface="Consolas"/>
              <a:cs typeface="Consolas"/>
              <a:sym typeface="Consolas"/>
            </a:endParaRPr>
          </a:p>
        </p:txBody>
      </p:sp>
      <p:sp>
        <p:nvSpPr>
          <p:cNvPr id="193" name="Google Shape;193;p40"/>
          <p:cNvSpPr/>
          <p:nvPr/>
        </p:nvSpPr>
        <p:spPr>
          <a:xfrm>
            <a:off x="2919551" y="2587847"/>
            <a:ext cx="2606100" cy="7935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2300">
                <a:latin typeface="Consolas"/>
                <a:ea typeface="Consolas"/>
                <a:cs typeface="Consolas"/>
                <a:sym typeface="Consolas"/>
              </a:rPr>
              <a:t>Frame [1]</a:t>
            </a:r>
            <a:endParaRPr b="1" sz="2300">
              <a:latin typeface="Consolas"/>
              <a:ea typeface="Consolas"/>
              <a:cs typeface="Consolas"/>
              <a:sym typeface="Consolas"/>
            </a:endParaRPr>
          </a:p>
        </p:txBody>
      </p:sp>
      <p:sp>
        <p:nvSpPr>
          <p:cNvPr id="194" name="Google Shape;194;p40"/>
          <p:cNvSpPr/>
          <p:nvPr/>
        </p:nvSpPr>
        <p:spPr>
          <a:xfrm>
            <a:off x="2919551" y="3364651"/>
            <a:ext cx="2606100" cy="2277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500">
                <a:latin typeface="Consolas"/>
                <a:ea typeface="Consolas"/>
                <a:cs typeface="Consolas"/>
                <a:sym typeface="Consolas"/>
              </a:rPr>
              <a:t>return link to [0]</a:t>
            </a:r>
            <a:endParaRPr b="1" sz="1500">
              <a:latin typeface="Consolas"/>
              <a:ea typeface="Consolas"/>
              <a:cs typeface="Consolas"/>
              <a:sym typeface="Consolas"/>
            </a:endParaRPr>
          </a:p>
        </p:txBody>
      </p:sp>
      <p:sp>
        <p:nvSpPr>
          <p:cNvPr id="195" name="Google Shape;195;p40"/>
          <p:cNvSpPr/>
          <p:nvPr/>
        </p:nvSpPr>
        <p:spPr>
          <a:xfrm>
            <a:off x="2919551" y="1183043"/>
            <a:ext cx="2606100" cy="843900"/>
          </a:xfrm>
          <a:prstGeom prst="rect">
            <a:avLst/>
          </a:prstGeom>
          <a:solidFill>
            <a:srgbClr val="E6913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2300">
                <a:latin typeface="Consolas"/>
                <a:ea typeface="Consolas"/>
                <a:cs typeface="Consolas"/>
                <a:sym typeface="Consolas"/>
              </a:rPr>
              <a:t>Frame [N]</a:t>
            </a:r>
            <a:endParaRPr b="1" sz="2300">
              <a:latin typeface="Consolas"/>
              <a:ea typeface="Consolas"/>
              <a:cs typeface="Consolas"/>
              <a:sym typeface="Consolas"/>
            </a:endParaRPr>
          </a:p>
        </p:txBody>
      </p:sp>
      <p:sp>
        <p:nvSpPr>
          <p:cNvPr id="196" name="Google Shape;196;p40"/>
          <p:cNvSpPr/>
          <p:nvPr/>
        </p:nvSpPr>
        <p:spPr>
          <a:xfrm>
            <a:off x="2919551" y="2026898"/>
            <a:ext cx="2606100" cy="227700"/>
          </a:xfrm>
          <a:prstGeom prst="rect">
            <a:avLst/>
          </a:prstGeom>
          <a:solidFill>
            <a:srgbClr val="E6913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500">
                <a:latin typeface="Consolas"/>
                <a:ea typeface="Consolas"/>
                <a:cs typeface="Consolas"/>
                <a:sym typeface="Consolas"/>
              </a:rPr>
              <a:t>return link to [N-1]</a:t>
            </a:r>
            <a:endParaRPr b="1" sz="1500">
              <a:latin typeface="Consolas"/>
              <a:ea typeface="Consolas"/>
              <a:cs typeface="Consolas"/>
              <a:sym typeface="Consolas"/>
            </a:endParaRPr>
          </a:p>
        </p:txBody>
      </p:sp>
      <p:sp>
        <p:nvSpPr>
          <p:cNvPr id="197" name="Google Shape;197;p40"/>
          <p:cNvSpPr txBox="1"/>
          <p:nvPr/>
        </p:nvSpPr>
        <p:spPr>
          <a:xfrm>
            <a:off x="3830695" y="2149334"/>
            <a:ext cx="881700" cy="451800"/>
          </a:xfrm>
          <a:prstGeom prst="rect">
            <a:avLst/>
          </a:prstGeom>
          <a:noFill/>
          <a:ln>
            <a:noFill/>
          </a:ln>
        </p:spPr>
        <p:txBody>
          <a:bodyPr anchorCtr="0" anchor="t" bIns="58925" lIns="58925" spcFirstLastPara="1" rIns="58925" wrap="square" tIns="58925">
            <a:noAutofit/>
          </a:bodyPr>
          <a:lstStyle/>
          <a:p>
            <a:pPr indent="0" lvl="0" marL="0" rtl="0" algn="l">
              <a:spcBef>
                <a:spcPts val="0"/>
              </a:spcBef>
              <a:spcAft>
                <a:spcPts val="0"/>
              </a:spcAft>
              <a:buNone/>
            </a:pPr>
            <a:r>
              <a:rPr b="1" lang="en" sz="2300">
                <a:latin typeface="Roboto"/>
                <a:ea typeface="Roboto"/>
                <a:cs typeface="Roboto"/>
                <a:sym typeface="Roboto"/>
              </a:rPr>
              <a:t>… … </a:t>
            </a:r>
            <a:endParaRPr b="1" sz="2300">
              <a:latin typeface="Roboto"/>
              <a:ea typeface="Roboto"/>
              <a:cs typeface="Roboto"/>
              <a:sym typeface="Roboto"/>
            </a:endParaRPr>
          </a:p>
        </p:txBody>
      </p:sp>
      <p:sp>
        <p:nvSpPr>
          <p:cNvPr id="198" name="Google Shape;198;p40"/>
          <p:cNvSpPr/>
          <p:nvPr/>
        </p:nvSpPr>
        <p:spPr>
          <a:xfrm>
            <a:off x="2919551" y="389496"/>
            <a:ext cx="2606100" cy="793500"/>
          </a:xfrm>
          <a:prstGeom prst="rect">
            <a:avLst/>
          </a:prstGeom>
          <a:no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2300">
                <a:latin typeface="Consolas"/>
                <a:ea typeface="Consolas"/>
                <a:cs typeface="Consolas"/>
                <a:sym typeface="Consolas"/>
              </a:rPr>
              <a:t>Available Stack Space</a:t>
            </a:r>
            <a:endParaRPr b="1" sz="2300">
              <a:latin typeface="Consolas"/>
              <a:ea typeface="Consolas"/>
              <a:cs typeface="Consolas"/>
              <a:sym typeface="Consolas"/>
            </a:endParaRPr>
          </a:p>
        </p:txBody>
      </p:sp>
      <p:cxnSp>
        <p:nvCxnSpPr>
          <p:cNvPr id="199" name="Google Shape;199;p40"/>
          <p:cNvCxnSpPr/>
          <p:nvPr/>
        </p:nvCxnSpPr>
        <p:spPr>
          <a:xfrm>
            <a:off x="2919551" y="2202563"/>
            <a:ext cx="0" cy="400500"/>
          </a:xfrm>
          <a:prstGeom prst="straightConnector1">
            <a:avLst/>
          </a:prstGeom>
          <a:noFill/>
          <a:ln cap="flat" cmpd="sng" w="9525">
            <a:solidFill>
              <a:schemeClr val="dk2"/>
            </a:solidFill>
            <a:prstDash val="solid"/>
            <a:round/>
            <a:headEnd len="med" w="med" type="none"/>
            <a:tailEnd len="med" w="med" type="none"/>
          </a:ln>
        </p:spPr>
      </p:cxnSp>
      <p:cxnSp>
        <p:nvCxnSpPr>
          <p:cNvPr id="200" name="Google Shape;200;p40"/>
          <p:cNvCxnSpPr/>
          <p:nvPr/>
        </p:nvCxnSpPr>
        <p:spPr>
          <a:xfrm>
            <a:off x="5525684" y="2202557"/>
            <a:ext cx="0" cy="400500"/>
          </a:xfrm>
          <a:prstGeom prst="straightConnector1">
            <a:avLst/>
          </a:prstGeom>
          <a:noFill/>
          <a:ln cap="flat" cmpd="sng" w="9525">
            <a:solidFill>
              <a:schemeClr val="dk2"/>
            </a:solidFill>
            <a:prstDash val="solid"/>
            <a:round/>
            <a:headEnd len="med" w="med" type="none"/>
            <a:tailEnd len="med" w="med" type="none"/>
          </a:ln>
        </p:spPr>
      </p:cxnSp>
      <p:sp>
        <p:nvSpPr>
          <p:cNvPr id="201" name="Google Shape;201;p40"/>
          <p:cNvSpPr/>
          <p:nvPr/>
        </p:nvSpPr>
        <p:spPr>
          <a:xfrm>
            <a:off x="5702985" y="1521004"/>
            <a:ext cx="421200" cy="227700"/>
          </a:xfrm>
          <a:prstGeom prst="leftArrow">
            <a:avLst>
              <a:gd fmla="val 50000" name="adj1"/>
              <a:gd fmla="val 50000" name="adj2"/>
            </a:avLst>
          </a:prstGeom>
          <a:solidFill>
            <a:srgbClr val="666666"/>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l">
              <a:spcBef>
                <a:spcPts val="0"/>
              </a:spcBef>
              <a:spcAft>
                <a:spcPts val="0"/>
              </a:spcAft>
              <a:buNone/>
            </a:pPr>
            <a:r>
              <a:t/>
            </a:r>
            <a:endParaRPr/>
          </a:p>
        </p:txBody>
      </p:sp>
      <p:sp>
        <p:nvSpPr>
          <p:cNvPr id="202" name="Google Shape;202;p40"/>
          <p:cNvSpPr/>
          <p:nvPr/>
        </p:nvSpPr>
        <p:spPr>
          <a:xfrm>
            <a:off x="5702977" y="4019256"/>
            <a:ext cx="421200" cy="227700"/>
          </a:xfrm>
          <a:prstGeom prst="leftArrow">
            <a:avLst>
              <a:gd fmla="val 50000" name="adj1"/>
              <a:gd fmla="val 50000" name="adj2"/>
            </a:avLst>
          </a:prstGeom>
          <a:solidFill>
            <a:srgbClr val="666666"/>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l">
              <a:spcBef>
                <a:spcPts val="0"/>
              </a:spcBef>
              <a:spcAft>
                <a:spcPts val="0"/>
              </a:spcAft>
              <a:buNone/>
            </a:pPr>
            <a:r>
              <a:t/>
            </a:r>
            <a:endParaRPr/>
          </a:p>
        </p:txBody>
      </p:sp>
      <p:sp>
        <p:nvSpPr>
          <p:cNvPr id="203" name="Google Shape;203;p40"/>
          <p:cNvSpPr/>
          <p:nvPr/>
        </p:nvSpPr>
        <p:spPr>
          <a:xfrm>
            <a:off x="5520990" y="3592463"/>
            <a:ext cx="128400" cy="1051500"/>
          </a:xfrm>
          <a:prstGeom prst="rightBrace">
            <a:avLst>
              <a:gd fmla="val 167788" name="adj1"/>
              <a:gd fmla="val 50000" name="adj2"/>
            </a:avLst>
          </a:prstGeom>
          <a:noFill/>
          <a:ln cap="flat" cmpd="sng" w="2857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l">
              <a:spcBef>
                <a:spcPts val="0"/>
              </a:spcBef>
              <a:spcAft>
                <a:spcPts val="0"/>
              </a:spcAft>
              <a:buNone/>
            </a:pPr>
            <a:r>
              <a:t/>
            </a:r>
            <a:endParaRPr/>
          </a:p>
        </p:txBody>
      </p:sp>
      <p:sp>
        <p:nvSpPr>
          <p:cNvPr id="204" name="Google Shape;204;p40"/>
          <p:cNvSpPr/>
          <p:nvPr/>
        </p:nvSpPr>
        <p:spPr>
          <a:xfrm>
            <a:off x="5520990" y="2601163"/>
            <a:ext cx="128400" cy="991200"/>
          </a:xfrm>
          <a:prstGeom prst="rightBrace">
            <a:avLst>
              <a:gd fmla="val 167788" name="adj1"/>
              <a:gd fmla="val 50000" name="adj2"/>
            </a:avLst>
          </a:prstGeom>
          <a:noFill/>
          <a:ln cap="flat" cmpd="sng" w="2857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l">
              <a:spcBef>
                <a:spcPts val="0"/>
              </a:spcBef>
              <a:spcAft>
                <a:spcPts val="0"/>
              </a:spcAft>
              <a:buNone/>
            </a:pPr>
            <a:r>
              <a:t/>
            </a:r>
            <a:endParaRPr/>
          </a:p>
        </p:txBody>
      </p:sp>
      <p:sp>
        <p:nvSpPr>
          <p:cNvPr id="205" name="Google Shape;205;p40"/>
          <p:cNvSpPr/>
          <p:nvPr/>
        </p:nvSpPr>
        <p:spPr>
          <a:xfrm>
            <a:off x="5520990" y="1183030"/>
            <a:ext cx="128400" cy="1071600"/>
          </a:xfrm>
          <a:prstGeom prst="rightBrace">
            <a:avLst>
              <a:gd fmla="val 167788" name="adj1"/>
              <a:gd fmla="val 50000" name="adj2"/>
            </a:avLst>
          </a:prstGeom>
          <a:noFill/>
          <a:ln cap="flat" cmpd="sng" w="2857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l">
              <a:spcBef>
                <a:spcPts val="0"/>
              </a:spcBef>
              <a:spcAft>
                <a:spcPts val="0"/>
              </a:spcAft>
              <a:buNone/>
            </a:pPr>
            <a:r>
              <a:t/>
            </a:r>
            <a:endParaRPr/>
          </a:p>
        </p:txBody>
      </p:sp>
      <p:sp>
        <p:nvSpPr>
          <p:cNvPr id="206" name="Google Shape;206;p40"/>
          <p:cNvSpPr txBox="1"/>
          <p:nvPr/>
        </p:nvSpPr>
        <p:spPr>
          <a:xfrm>
            <a:off x="184200" y="223675"/>
            <a:ext cx="2315700" cy="513000"/>
          </a:xfrm>
          <a:prstGeom prst="rect">
            <a:avLst/>
          </a:prstGeom>
          <a:solidFill>
            <a:srgbClr val="FF99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t>From 187</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grpSp>
        <p:nvGrpSpPr>
          <p:cNvPr id="211" name="Google Shape;211;p41"/>
          <p:cNvGrpSpPr/>
          <p:nvPr/>
        </p:nvGrpSpPr>
        <p:grpSpPr>
          <a:xfrm>
            <a:off x="2498900" y="3608057"/>
            <a:ext cx="1960200" cy="1259130"/>
            <a:chOff x="2919550" y="2170882"/>
            <a:chExt cx="1960200" cy="1259130"/>
          </a:xfrm>
        </p:grpSpPr>
        <p:sp>
          <p:nvSpPr>
            <p:cNvPr id="212" name="Google Shape;212;p41"/>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undefined</a:t>
              </a:r>
              <a:endParaRPr b="1" sz="1200">
                <a:latin typeface="Consolas"/>
                <a:ea typeface="Consolas"/>
                <a:cs typeface="Consolas"/>
                <a:sym typeface="Consolas"/>
              </a:endParaRPr>
            </a:p>
          </p:txBody>
        </p:sp>
        <p:sp>
          <p:nvSpPr>
            <p:cNvPr id="213" name="Google Shape;213;p41"/>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sp>
          <p:nvSpPr>
            <p:cNvPr id="214" name="Google Shape;214;p41"/>
            <p:cNvSpPr/>
            <p:nvPr/>
          </p:nvSpPr>
          <p:spPr>
            <a:xfrm>
              <a:off x="2919550" y="2170882"/>
              <a:ext cx="1960200" cy="4836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200">
                  <a:latin typeface="Consolas"/>
                  <a:ea typeface="Consolas"/>
                  <a:cs typeface="Consolas"/>
                  <a:sym typeface="Consolas"/>
                </a:rPr>
                <a:t>function G()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x = undefined</a:t>
              </a:r>
              <a:endParaRPr b="1" sz="1200">
                <a:latin typeface="Consolas"/>
                <a:ea typeface="Consolas"/>
                <a:cs typeface="Consolas"/>
                <a:sym typeface="Consolas"/>
              </a:endParaRPr>
            </a:p>
          </p:txBody>
        </p:sp>
        <p:sp>
          <p:nvSpPr>
            <p:cNvPr id="215" name="Google Shape;215;p41"/>
            <p:cNvSpPr/>
            <p:nvPr/>
          </p:nvSpPr>
          <p:spPr>
            <a:xfrm>
              <a:off x="2919550" y="2644249"/>
              <a:ext cx="1960200" cy="1389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latin typeface="Consolas"/>
                  <a:ea typeface="Consolas"/>
                  <a:cs typeface="Consolas"/>
                  <a:sym typeface="Consolas"/>
                </a:rPr>
                <a:t>return to line 8</a:t>
              </a:r>
              <a:endParaRPr b="1" sz="1000">
                <a:latin typeface="Consolas"/>
                <a:ea typeface="Consolas"/>
                <a:cs typeface="Consolas"/>
                <a:sym typeface="Consolas"/>
              </a:endParaRPr>
            </a:p>
          </p:txBody>
        </p:sp>
      </p:grpSp>
      <p:grpSp>
        <p:nvGrpSpPr>
          <p:cNvPr id="216" name="Google Shape;216;p41"/>
          <p:cNvGrpSpPr/>
          <p:nvPr/>
        </p:nvGrpSpPr>
        <p:grpSpPr>
          <a:xfrm>
            <a:off x="4548275" y="2957575"/>
            <a:ext cx="1960200" cy="1909613"/>
            <a:chOff x="2919550" y="1520400"/>
            <a:chExt cx="1960200" cy="1909613"/>
          </a:xfrm>
        </p:grpSpPr>
        <p:sp>
          <p:nvSpPr>
            <p:cNvPr id="217" name="Google Shape;217;p41"/>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undefined</a:t>
              </a:r>
              <a:endParaRPr b="1" sz="1200">
                <a:latin typeface="Consolas"/>
                <a:ea typeface="Consolas"/>
                <a:cs typeface="Consolas"/>
                <a:sym typeface="Consolas"/>
              </a:endParaRPr>
            </a:p>
          </p:txBody>
        </p:sp>
        <p:sp>
          <p:nvSpPr>
            <p:cNvPr id="218" name="Google Shape;218;p41"/>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sp>
          <p:nvSpPr>
            <p:cNvPr id="219" name="Google Shape;219;p41"/>
            <p:cNvSpPr/>
            <p:nvPr/>
          </p:nvSpPr>
          <p:spPr>
            <a:xfrm>
              <a:off x="2919550" y="2170882"/>
              <a:ext cx="1960200" cy="4836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function G()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x = undefined</a:t>
              </a:r>
              <a:endParaRPr b="1" sz="1200">
                <a:latin typeface="Consolas"/>
                <a:ea typeface="Consolas"/>
                <a:cs typeface="Consolas"/>
                <a:sym typeface="Consolas"/>
              </a:endParaRPr>
            </a:p>
          </p:txBody>
        </p:sp>
        <p:sp>
          <p:nvSpPr>
            <p:cNvPr id="220" name="Google Shape;220;p41"/>
            <p:cNvSpPr/>
            <p:nvPr/>
          </p:nvSpPr>
          <p:spPr>
            <a:xfrm>
              <a:off x="2919550" y="2644249"/>
              <a:ext cx="1960200" cy="1389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latin typeface="Consolas"/>
                  <a:ea typeface="Consolas"/>
                  <a:cs typeface="Consolas"/>
                  <a:sym typeface="Consolas"/>
                </a:rPr>
                <a:t>return to line 8</a:t>
              </a:r>
              <a:endParaRPr b="1" sz="1000">
                <a:latin typeface="Consolas"/>
                <a:ea typeface="Consolas"/>
                <a:cs typeface="Consolas"/>
                <a:sym typeface="Consolas"/>
              </a:endParaRPr>
            </a:p>
          </p:txBody>
        </p:sp>
        <p:sp>
          <p:nvSpPr>
            <p:cNvPr id="221" name="Google Shape;221;p41"/>
            <p:cNvSpPr/>
            <p:nvPr/>
          </p:nvSpPr>
          <p:spPr>
            <a:xfrm>
              <a:off x="2919550" y="1520400"/>
              <a:ext cx="1960200" cy="514500"/>
            </a:xfrm>
            <a:prstGeom prst="rect">
              <a:avLst/>
            </a:prstGeom>
            <a:solidFill>
              <a:srgbClr val="E6913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function F() Frame:</a:t>
              </a:r>
              <a:endParaRPr b="1" sz="1200">
                <a:latin typeface="Consolas"/>
                <a:ea typeface="Consolas"/>
                <a:cs typeface="Consolas"/>
                <a:sym typeface="Consolas"/>
              </a:endParaRPr>
            </a:p>
            <a:p>
              <a:pPr indent="0" lvl="0" marL="0" rtl="0" algn="ctr">
                <a:spcBef>
                  <a:spcPts val="0"/>
                </a:spcBef>
                <a:spcAft>
                  <a:spcPts val="0"/>
                </a:spcAft>
                <a:buNone/>
              </a:pPr>
              <a:r>
                <a:t/>
              </a:r>
              <a:endParaRPr b="1" sz="1200">
                <a:latin typeface="Consolas"/>
                <a:ea typeface="Consolas"/>
                <a:cs typeface="Consolas"/>
                <a:sym typeface="Consolas"/>
              </a:endParaRPr>
            </a:p>
          </p:txBody>
        </p:sp>
        <p:sp>
          <p:nvSpPr>
            <p:cNvPr id="222" name="Google Shape;222;p41"/>
            <p:cNvSpPr/>
            <p:nvPr/>
          </p:nvSpPr>
          <p:spPr>
            <a:xfrm>
              <a:off x="2919550" y="2034626"/>
              <a:ext cx="1960200" cy="138900"/>
            </a:xfrm>
            <a:prstGeom prst="rect">
              <a:avLst/>
            </a:prstGeom>
            <a:solidFill>
              <a:srgbClr val="E6913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latin typeface="Consolas"/>
                  <a:ea typeface="Consolas"/>
                  <a:cs typeface="Consolas"/>
                  <a:sym typeface="Consolas"/>
                </a:rPr>
                <a:t>return to line 5</a:t>
              </a:r>
              <a:endParaRPr b="1" sz="1000">
                <a:latin typeface="Consolas"/>
                <a:ea typeface="Consolas"/>
                <a:cs typeface="Consolas"/>
                <a:sym typeface="Consolas"/>
              </a:endParaRPr>
            </a:p>
          </p:txBody>
        </p:sp>
      </p:grpSp>
      <p:grpSp>
        <p:nvGrpSpPr>
          <p:cNvPr id="223" name="Google Shape;223;p41"/>
          <p:cNvGrpSpPr/>
          <p:nvPr/>
        </p:nvGrpSpPr>
        <p:grpSpPr>
          <a:xfrm>
            <a:off x="335975" y="4220247"/>
            <a:ext cx="1960200" cy="646940"/>
            <a:chOff x="2919550" y="2783072"/>
            <a:chExt cx="1960200" cy="646940"/>
          </a:xfrm>
        </p:grpSpPr>
        <p:sp>
          <p:nvSpPr>
            <p:cNvPr id="224" name="Google Shape;224;p41"/>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200">
                  <a:latin typeface="Consolas"/>
                  <a:ea typeface="Consolas"/>
                  <a:cs typeface="Consolas"/>
                  <a:sym typeface="Consolas"/>
                </a:rPr>
                <a:t>Top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undefined</a:t>
              </a:r>
              <a:endParaRPr b="1" sz="1200">
                <a:latin typeface="Consolas"/>
                <a:ea typeface="Consolas"/>
                <a:cs typeface="Consolas"/>
                <a:sym typeface="Consolas"/>
              </a:endParaRPr>
            </a:p>
          </p:txBody>
        </p:sp>
        <p:sp>
          <p:nvSpPr>
            <p:cNvPr id="225" name="Google Shape;225;p41"/>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latin typeface="Consolas"/>
                  <a:ea typeface="Consolas"/>
                  <a:cs typeface="Consolas"/>
                  <a:sym typeface="Consolas"/>
                </a:rPr>
                <a:t>(end of program)</a:t>
              </a:r>
              <a:endParaRPr b="1" sz="1000">
                <a:latin typeface="Consolas"/>
                <a:ea typeface="Consolas"/>
                <a:cs typeface="Consolas"/>
                <a:sym typeface="Consolas"/>
              </a:endParaRPr>
            </a:p>
          </p:txBody>
        </p:sp>
      </p:grpSp>
      <p:sp>
        <p:nvSpPr>
          <p:cNvPr id="226" name="Google Shape;226;p41"/>
          <p:cNvSpPr txBox="1"/>
          <p:nvPr/>
        </p:nvSpPr>
        <p:spPr>
          <a:xfrm>
            <a:off x="67019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10;</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  let x = F();</a:t>
            </a:r>
            <a:endParaRPr b="1" sz="1200">
              <a:solidFill>
                <a:srgbClr val="FF0000"/>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let y = G();</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sp>
        <p:nvSpPr>
          <p:cNvPr id="227" name="Google Shape;227;p41"/>
          <p:cNvSpPr txBox="1"/>
          <p:nvPr/>
        </p:nvSpPr>
        <p:spPr>
          <a:xfrm>
            <a:off x="46445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  return 10;</a:t>
            </a:r>
            <a:endParaRPr b="1" sz="1200">
              <a:solidFill>
                <a:srgbClr val="FF0000"/>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let x = F();</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let y = G();</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sp>
        <p:nvSpPr>
          <p:cNvPr id="228" name="Google Shape;228;p41"/>
          <p:cNvSpPr txBox="1"/>
          <p:nvPr/>
        </p:nvSpPr>
        <p:spPr>
          <a:xfrm>
            <a:off x="2551752"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10;</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  let x = F();</a:t>
            </a:r>
            <a:endParaRPr b="1" sz="1200">
              <a:solidFill>
                <a:srgbClr val="FF0000"/>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let y = G();</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grpSp>
        <p:nvGrpSpPr>
          <p:cNvPr id="229" name="Google Shape;229;p41"/>
          <p:cNvGrpSpPr/>
          <p:nvPr/>
        </p:nvGrpSpPr>
        <p:grpSpPr>
          <a:xfrm>
            <a:off x="6714575" y="3608057"/>
            <a:ext cx="1960200" cy="1259130"/>
            <a:chOff x="2919550" y="2170882"/>
            <a:chExt cx="1960200" cy="1259130"/>
          </a:xfrm>
        </p:grpSpPr>
        <p:sp>
          <p:nvSpPr>
            <p:cNvPr id="230" name="Google Shape;230;p41"/>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undefined</a:t>
              </a:r>
              <a:endParaRPr b="1" sz="1200">
                <a:latin typeface="Consolas"/>
                <a:ea typeface="Consolas"/>
                <a:cs typeface="Consolas"/>
                <a:sym typeface="Consolas"/>
              </a:endParaRPr>
            </a:p>
          </p:txBody>
        </p:sp>
        <p:sp>
          <p:nvSpPr>
            <p:cNvPr id="231" name="Google Shape;231;p41"/>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sp>
          <p:nvSpPr>
            <p:cNvPr id="232" name="Google Shape;232;p41"/>
            <p:cNvSpPr/>
            <p:nvPr/>
          </p:nvSpPr>
          <p:spPr>
            <a:xfrm>
              <a:off x="2919550" y="2170882"/>
              <a:ext cx="1960200" cy="4836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200">
                  <a:solidFill>
                    <a:schemeClr val="dk1"/>
                  </a:solidFill>
                  <a:latin typeface="Consolas"/>
                  <a:ea typeface="Consolas"/>
                  <a:cs typeface="Consolas"/>
                  <a:sym typeface="Consolas"/>
                </a:rPr>
                <a:t>function G()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x = 10</a:t>
              </a:r>
              <a:endParaRPr b="1" sz="1200">
                <a:latin typeface="Consolas"/>
                <a:ea typeface="Consolas"/>
                <a:cs typeface="Consolas"/>
                <a:sym typeface="Consolas"/>
              </a:endParaRPr>
            </a:p>
          </p:txBody>
        </p:sp>
        <p:sp>
          <p:nvSpPr>
            <p:cNvPr id="233" name="Google Shape;233;p41"/>
            <p:cNvSpPr/>
            <p:nvPr/>
          </p:nvSpPr>
          <p:spPr>
            <a:xfrm>
              <a:off x="2919550" y="2644249"/>
              <a:ext cx="1960200" cy="1389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latin typeface="Consolas"/>
                  <a:ea typeface="Consolas"/>
                  <a:cs typeface="Consolas"/>
                  <a:sym typeface="Consolas"/>
                </a:rPr>
                <a:t>return to line 8</a:t>
              </a:r>
              <a:endParaRPr b="1" sz="1000">
                <a:latin typeface="Consolas"/>
                <a:ea typeface="Consolas"/>
                <a:cs typeface="Consolas"/>
                <a:sym typeface="Consolas"/>
              </a:endParaRPr>
            </a:p>
          </p:txBody>
        </p:sp>
      </p:grpSp>
      <p:sp>
        <p:nvSpPr>
          <p:cNvPr id="234" name="Google Shape;234;p41"/>
          <p:cNvSpPr txBox="1"/>
          <p:nvPr>
            <p:ph type="title"/>
          </p:nvPr>
        </p:nvSpPr>
        <p:spPr>
          <a:xfrm>
            <a:off x="669725" y="234402"/>
            <a:ext cx="7804500" cy="5133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Stack example</a:t>
            </a:r>
            <a:endParaRPr sz="3000"/>
          </a:p>
        </p:txBody>
      </p:sp>
      <p:sp>
        <p:nvSpPr>
          <p:cNvPr id="235" name="Google Shape;235;p41"/>
          <p:cNvSpPr txBox="1"/>
          <p:nvPr/>
        </p:nvSpPr>
        <p:spPr>
          <a:xfrm>
            <a:off x="4535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10;</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let x = F();</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let y = G();</a:t>
            </a:r>
            <a:endParaRPr b="1" sz="1200">
              <a:solidFill>
                <a:srgbClr val="FF0000"/>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grpSp>
        <p:nvGrpSpPr>
          <p:cNvPr id="240" name="Google Shape;240;p42"/>
          <p:cNvGrpSpPr/>
          <p:nvPr/>
        </p:nvGrpSpPr>
        <p:grpSpPr>
          <a:xfrm>
            <a:off x="335975" y="3608057"/>
            <a:ext cx="1960200" cy="1259130"/>
            <a:chOff x="2919550" y="2170882"/>
            <a:chExt cx="1960200" cy="1259130"/>
          </a:xfrm>
        </p:grpSpPr>
        <p:sp>
          <p:nvSpPr>
            <p:cNvPr id="241" name="Google Shape;241;p42"/>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undefined</a:t>
              </a:r>
              <a:endParaRPr b="1" sz="1200">
                <a:latin typeface="Consolas"/>
                <a:ea typeface="Consolas"/>
                <a:cs typeface="Consolas"/>
                <a:sym typeface="Consolas"/>
              </a:endParaRPr>
            </a:p>
          </p:txBody>
        </p:sp>
        <p:sp>
          <p:nvSpPr>
            <p:cNvPr id="242" name="Google Shape;242;p42"/>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sp>
          <p:nvSpPr>
            <p:cNvPr id="243" name="Google Shape;243;p42"/>
            <p:cNvSpPr/>
            <p:nvPr/>
          </p:nvSpPr>
          <p:spPr>
            <a:xfrm>
              <a:off x="2919550" y="2170882"/>
              <a:ext cx="1960200" cy="4836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200">
                  <a:solidFill>
                    <a:schemeClr val="dk1"/>
                  </a:solidFill>
                  <a:latin typeface="Consolas"/>
                  <a:ea typeface="Consolas"/>
                  <a:cs typeface="Consolas"/>
                  <a:sym typeface="Consolas"/>
                </a:rPr>
                <a:t>function G()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x = 10</a:t>
              </a:r>
              <a:endParaRPr b="1" sz="1200">
                <a:latin typeface="Consolas"/>
                <a:ea typeface="Consolas"/>
                <a:cs typeface="Consolas"/>
                <a:sym typeface="Consolas"/>
              </a:endParaRPr>
            </a:p>
          </p:txBody>
        </p:sp>
        <p:sp>
          <p:nvSpPr>
            <p:cNvPr id="244" name="Google Shape;244;p42"/>
            <p:cNvSpPr/>
            <p:nvPr/>
          </p:nvSpPr>
          <p:spPr>
            <a:xfrm>
              <a:off x="2919550" y="2644249"/>
              <a:ext cx="1960200" cy="138900"/>
            </a:xfrm>
            <a:prstGeom prst="rect">
              <a:avLst/>
            </a:prstGeom>
            <a:solidFill>
              <a:srgbClr val="A2C4C9"/>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latin typeface="Consolas"/>
                  <a:ea typeface="Consolas"/>
                  <a:cs typeface="Consolas"/>
                  <a:sym typeface="Consolas"/>
                </a:rPr>
                <a:t>return to line 8</a:t>
              </a:r>
              <a:endParaRPr b="1" sz="1000">
                <a:latin typeface="Consolas"/>
                <a:ea typeface="Consolas"/>
                <a:cs typeface="Consolas"/>
                <a:sym typeface="Consolas"/>
              </a:endParaRPr>
            </a:p>
          </p:txBody>
        </p:sp>
      </p:grpSp>
      <p:grpSp>
        <p:nvGrpSpPr>
          <p:cNvPr id="245" name="Google Shape;245;p42"/>
          <p:cNvGrpSpPr/>
          <p:nvPr/>
        </p:nvGrpSpPr>
        <p:grpSpPr>
          <a:xfrm>
            <a:off x="2498900" y="4220247"/>
            <a:ext cx="1960200" cy="646940"/>
            <a:chOff x="2919550" y="2783072"/>
            <a:chExt cx="1960200" cy="646940"/>
          </a:xfrm>
        </p:grpSpPr>
        <p:sp>
          <p:nvSpPr>
            <p:cNvPr id="246" name="Google Shape;246;p42"/>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12</a:t>
              </a:r>
              <a:endParaRPr b="1" sz="1200">
                <a:latin typeface="Consolas"/>
                <a:ea typeface="Consolas"/>
                <a:cs typeface="Consolas"/>
                <a:sym typeface="Consolas"/>
              </a:endParaRPr>
            </a:p>
          </p:txBody>
        </p:sp>
        <p:sp>
          <p:nvSpPr>
            <p:cNvPr id="247" name="Google Shape;247;p42"/>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grpSp>
      <p:grpSp>
        <p:nvGrpSpPr>
          <p:cNvPr id="248" name="Google Shape;248;p42"/>
          <p:cNvGrpSpPr/>
          <p:nvPr/>
        </p:nvGrpSpPr>
        <p:grpSpPr>
          <a:xfrm>
            <a:off x="4548275" y="4220247"/>
            <a:ext cx="1960200" cy="646940"/>
            <a:chOff x="2919550" y="2783072"/>
            <a:chExt cx="1960200" cy="646940"/>
          </a:xfrm>
        </p:grpSpPr>
        <p:sp>
          <p:nvSpPr>
            <p:cNvPr id="249" name="Google Shape;249;p42"/>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12</a:t>
              </a:r>
              <a:endParaRPr b="1" sz="1200">
                <a:latin typeface="Consolas"/>
                <a:ea typeface="Consolas"/>
                <a:cs typeface="Consolas"/>
                <a:sym typeface="Consolas"/>
              </a:endParaRPr>
            </a:p>
          </p:txBody>
        </p:sp>
        <p:sp>
          <p:nvSpPr>
            <p:cNvPr id="250" name="Google Shape;250;p42"/>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grpSp>
      <p:sp>
        <p:nvSpPr>
          <p:cNvPr id="251" name="Google Shape;251;p42"/>
          <p:cNvSpPr txBox="1"/>
          <p:nvPr/>
        </p:nvSpPr>
        <p:spPr>
          <a:xfrm>
            <a:off x="67019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10;</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latin typeface="Consolas"/>
                <a:ea typeface="Consolas"/>
                <a:cs typeface="Consolas"/>
                <a:sym typeface="Consolas"/>
              </a:rPr>
              <a:t>  let x = F();</a:t>
            </a:r>
            <a:endParaRPr sz="1200">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let y = </a:t>
            </a:r>
            <a:r>
              <a:rPr lang="en" sz="1200">
                <a:solidFill>
                  <a:schemeClr val="dk1"/>
                </a:solidFill>
                <a:latin typeface="Consolas"/>
                <a:ea typeface="Consolas"/>
                <a:cs typeface="Consolas"/>
                <a:sym typeface="Consolas"/>
              </a:rPr>
              <a:t>G</a:t>
            </a: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sp>
        <p:nvSpPr>
          <p:cNvPr id="252" name="Google Shape;252;p42"/>
          <p:cNvSpPr txBox="1"/>
          <p:nvPr/>
        </p:nvSpPr>
        <p:spPr>
          <a:xfrm>
            <a:off x="46445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latin typeface="Consolas"/>
                <a:ea typeface="Consolas"/>
                <a:cs typeface="Consolas"/>
                <a:sym typeface="Consolas"/>
              </a:rPr>
              <a:t>  return 10;</a:t>
            </a:r>
            <a:endParaRPr sz="1200">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let x = F();</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let y = G();</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console.log(y);</a:t>
            </a:r>
            <a:endParaRPr b="1">
              <a:solidFill>
                <a:srgbClr val="FF0000"/>
              </a:solidFill>
            </a:endParaRPr>
          </a:p>
        </p:txBody>
      </p:sp>
      <p:sp>
        <p:nvSpPr>
          <p:cNvPr id="253" name="Google Shape;253;p42"/>
          <p:cNvSpPr txBox="1"/>
          <p:nvPr/>
        </p:nvSpPr>
        <p:spPr>
          <a:xfrm>
            <a:off x="25871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10;</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latin typeface="Consolas"/>
                <a:ea typeface="Consolas"/>
                <a:cs typeface="Consolas"/>
                <a:sym typeface="Consolas"/>
              </a:rPr>
              <a:t>  let x = F();</a:t>
            </a:r>
            <a:endParaRPr sz="1200">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x + 2;</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let y = G();</a:t>
            </a:r>
            <a:endParaRPr b="1" sz="1200">
              <a:solidFill>
                <a:srgbClr val="FF0000"/>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sp>
        <p:nvSpPr>
          <p:cNvPr id="254" name="Google Shape;254;p42"/>
          <p:cNvSpPr txBox="1"/>
          <p:nvPr>
            <p:ph type="title"/>
          </p:nvPr>
        </p:nvSpPr>
        <p:spPr>
          <a:xfrm>
            <a:off x="669725" y="234402"/>
            <a:ext cx="7804500" cy="5133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Stack example (contd.)</a:t>
            </a:r>
            <a:endParaRPr sz="3000"/>
          </a:p>
        </p:txBody>
      </p:sp>
      <p:sp>
        <p:nvSpPr>
          <p:cNvPr id="255" name="Google Shape;255;p42"/>
          <p:cNvSpPr txBox="1"/>
          <p:nvPr/>
        </p:nvSpPr>
        <p:spPr>
          <a:xfrm>
            <a:off x="453500" y="976300"/>
            <a:ext cx="1795800" cy="1941000"/>
          </a:xfrm>
          <a:prstGeom prst="rect">
            <a:avLst/>
          </a:prstGeom>
          <a:solidFill>
            <a:srgbClr val="EFEFEF"/>
          </a:solidFill>
          <a:ln>
            <a:noFill/>
          </a:ln>
        </p:spPr>
        <p:txBody>
          <a:bodyPr anchorCtr="0" anchor="t" bIns="91425" lIns="91425" spcFirstLastPara="1" rIns="91425" wrap="square" tIns="91425">
            <a:noAutofit/>
          </a:bodyPr>
          <a:lstStyle/>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F()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return 10;</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function G() {</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  let x = F();</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FF0000"/>
              </a:buClr>
              <a:buSzPts val="1200"/>
              <a:buFont typeface="Consolas"/>
              <a:buAutoNum type="arabicPlain"/>
            </a:pPr>
            <a:r>
              <a:rPr b="1" lang="en" sz="1200">
                <a:solidFill>
                  <a:srgbClr val="FF0000"/>
                </a:solidFill>
                <a:latin typeface="Consolas"/>
                <a:ea typeface="Consolas"/>
                <a:cs typeface="Consolas"/>
                <a:sym typeface="Consolas"/>
              </a:rPr>
              <a:t>  return x + 2;</a:t>
            </a:r>
            <a:endParaRPr b="1" sz="1200">
              <a:solidFill>
                <a:srgbClr val="FF0000"/>
              </a:solidFill>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304800" lvl="0" marL="228600" rtl="0" algn="l">
              <a:spcBef>
                <a:spcPts val="0"/>
              </a:spcBef>
              <a:spcAft>
                <a:spcPts val="0"/>
              </a:spcAft>
              <a:buClr>
                <a:srgbClr val="000000"/>
              </a:buClr>
              <a:buSzPts val="1200"/>
              <a:buFont typeface="Consolas"/>
              <a:buAutoNum type="arabicPlain"/>
            </a:pPr>
            <a:r>
              <a:rPr lang="en" sz="1200">
                <a:latin typeface="Consolas"/>
                <a:ea typeface="Consolas"/>
                <a:cs typeface="Consolas"/>
                <a:sym typeface="Consolas"/>
              </a:rPr>
              <a:t>let y = G();</a:t>
            </a:r>
            <a:endParaRPr sz="1200">
              <a:latin typeface="Consolas"/>
              <a:ea typeface="Consolas"/>
              <a:cs typeface="Consolas"/>
              <a:sym typeface="Consolas"/>
            </a:endParaRPr>
          </a:p>
          <a:p>
            <a:pPr indent="-304800" lvl="0" marL="228600" rtl="0" algn="l">
              <a:spcBef>
                <a:spcPts val="0"/>
              </a:spcBef>
              <a:spcAft>
                <a:spcPts val="0"/>
              </a:spcAft>
              <a:buClr>
                <a:srgbClr val="666666"/>
              </a:buClr>
              <a:buSzPts val="1200"/>
              <a:buFont typeface="Consolas"/>
              <a:buAutoNum type="arabicPlain"/>
            </a:pPr>
            <a:r>
              <a:rPr lang="en" sz="1200">
                <a:solidFill>
                  <a:schemeClr val="dk1"/>
                </a:solidFill>
                <a:latin typeface="Consolas"/>
                <a:ea typeface="Consolas"/>
                <a:cs typeface="Consolas"/>
                <a:sym typeface="Consolas"/>
              </a:rPr>
              <a:t>console.log(y);</a:t>
            </a:r>
            <a:endParaRPr/>
          </a:p>
        </p:txBody>
      </p:sp>
      <p:grpSp>
        <p:nvGrpSpPr>
          <p:cNvPr id="256" name="Google Shape;256;p42"/>
          <p:cNvGrpSpPr/>
          <p:nvPr/>
        </p:nvGrpSpPr>
        <p:grpSpPr>
          <a:xfrm>
            <a:off x="6605675" y="4220247"/>
            <a:ext cx="1960200" cy="646940"/>
            <a:chOff x="2919550" y="2783072"/>
            <a:chExt cx="1960200" cy="646940"/>
          </a:xfrm>
        </p:grpSpPr>
        <p:sp>
          <p:nvSpPr>
            <p:cNvPr id="257" name="Google Shape;257;p42"/>
            <p:cNvSpPr/>
            <p:nvPr/>
          </p:nvSpPr>
          <p:spPr>
            <a:xfrm>
              <a:off x="2919550" y="2783072"/>
              <a:ext cx="1960200" cy="5082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Consolas"/>
                  <a:ea typeface="Consolas"/>
                  <a:cs typeface="Consolas"/>
                  <a:sym typeface="Consolas"/>
                </a:rPr>
                <a:t>Top</a:t>
              </a:r>
              <a:r>
                <a:rPr b="1" lang="en" sz="1200">
                  <a:solidFill>
                    <a:schemeClr val="dk1"/>
                  </a:solidFill>
                  <a:latin typeface="Consolas"/>
                  <a:ea typeface="Consolas"/>
                  <a:cs typeface="Consolas"/>
                  <a:sym typeface="Consolas"/>
                </a:rPr>
                <a:t> Frame:</a:t>
              </a:r>
              <a:endParaRPr b="1" sz="1200">
                <a:latin typeface="Consolas"/>
                <a:ea typeface="Consolas"/>
                <a:cs typeface="Consolas"/>
                <a:sym typeface="Consolas"/>
              </a:endParaRPr>
            </a:p>
            <a:p>
              <a:pPr indent="0" lvl="0" marL="0" rtl="0" algn="ctr">
                <a:spcBef>
                  <a:spcPts val="0"/>
                </a:spcBef>
                <a:spcAft>
                  <a:spcPts val="0"/>
                </a:spcAft>
                <a:buNone/>
              </a:pPr>
              <a:r>
                <a:rPr b="1" lang="en" sz="1200">
                  <a:latin typeface="Consolas"/>
                  <a:ea typeface="Consolas"/>
                  <a:cs typeface="Consolas"/>
                  <a:sym typeface="Consolas"/>
                </a:rPr>
                <a:t>y = 12</a:t>
              </a:r>
              <a:endParaRPr b="1" sz="1200">
                <a:latin typeface="Consolas"/>
                <a:ea typeface="Consolas"/>
                <a:cs typeface="Consolas"/>
                <a:sym typeface="Consolas"/>
              </a:endParaRPr>
            </a:p>
          </p:txBody>
        </p:sp>
        <p:sp>
          <p:nvSpPr>
            <p:cNvPr id="258" name="Google Shape;258;p42"/>
            <p:cNvSpPr/>
            <p:nvPr/>
          </p:nvSpPr>
          <p:spPr>
            <a:xfrm>
              <a:off x="2919550" y="3291113"/>
              <a:ext cx="1960200" cy="1389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58925" lIns="58925" spcFirstLastPara="1" rIns="58925" wrap="square" tIns="58925">
              <a:noAutofit/>
            </a:bodyPr>
            <a:lstStyle/>
            <a:p>
              <a:pPr indent="0" lvl="0" marL="0" rtl="0" algn="ctr">
                <a:spcBef>
                  <a:spcPts val="0"/>
                </a:spcBef>
                <a:spcAft>
                  <a:spcPts val="0"/>
                </a:spcAft>
                <a:buNone/>
              </a:pPr>
              <a:r>
                <a:rPr b="1" lang="en" sz="1000">
                  <a:solidFill>
                    <a:schemeClr val="dk1"/>
                  </a:solidFill>
                  <a:latin typeface="Consolas"/>
                  <a:ea typeface="Consolas"/>
                  <a:cs typeface="Consolas"/>
                  <a:sym typeface="Consolas"/>
                </a:rPr>
                <a:t>(end of program)</a:t>
              </a:r>
              <a:endParaRPr b="1" sz="1000">
                <a:latin typeface="Consolas"/>
                <a:ea typeface="Consolas"/>
                <a:cs typeface="Consolas"/>
                <a:sym typeface="Consolas"/>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43"/>
          <p:cNvSpPr txBox="1"/>
          <p:nvPr>
            <p:ph type="title"/>
          </p:nvPr>
        </p:nvSpPr>
        <p:spPr>
          <a:xfrm>
            <a:off x="669725" y="234402"/>
            <a:ext cx="7804500" cy="5133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What is the value of </a:t>
            </a:r>
            <a:r>
              <a:rPr i="1" lang="en" sz="3000"/>
              <a:t>z</a:t>
            </a:r>
            <a:r>
              <a:rPr lang="en" sz="3000"/>
              <a:t>?</a:t>
            </a:r>
            <a:endParaRPr sz="3000"/>
          </a:p>
        </p:txBody>
      </p:sp>
      <p:sp>
        <p:nvSpPr>
          <p:cNvPr id="264" name="Google Shape;264;p43"/>
          <p:cNvSpPr txBox="1"/>
          <p:nvPr/>
        </p:nvSpPr>
        <p:spPr>
          <a:xfrm>
            <a:off x="3568725" y="1766200"/>
            <a:ext cx="3466800" cy="7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Answer: 12</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does the model of the stack work?</a:t>
            </a:r>
            <a:endParaRPr/>
          </a:p>
        </p:txBody>
      </p:sp>
      <p:sp>
        <p:nvSpPr>
          <p:cNvPr id="265" name="Google Shape;265;p43"/>
          <p:cNvSpPr txBox="1"/>
          <p:nvPr/>
        </p:nvSpPr>
        <p:spPr>
          <a:xfrm>
            <a:off x="243725" y="8239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44"/>
          <p:cNvSpPr txBox="1"/>
          <p:nvPr/>
        </p:nvSpPr>
        <p:spPr>
          <a:xfrm>
            <a:off x="4169175" y="2492450"/>
            <a:ext cx="6525600" cy="7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44"/>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pic>
        <p:nvPicPr>
          <p:cNvPr id="272" name="Google Shape;272;p44"/>
          <p:cNvPicPr preferRelativeResize="0"/>
          <p:nvPr/>
        </p:nvPicPr>
        <p:blipFill>
          <a:blip r:embed="rId3">
            <a:alphaModFix/>
          </a:blip>
          <a:stretch>
            <a:fillRect/>
          </a:stretch>
        </p:blipFill>
        <p:spPr>
          <a:xfrm>
            <a:off x="3148600" y="1026875"/>
            <a:ext cx="3340734" cy="12926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45"/>
          <p:cNvSpPr txBox="1"/>
          <p:nvPr/>
        </p:nvSpPr>
        <p:spPr>
          <a:xfrm>
            <a:off x="5707775" y="2941450"/>
            <a:ext cx="3104100" cy="1948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We push the return address (i.e., the address of the call-site of F) onto the stack</a:t>
            </a:r>
            <a:endParaRPr/>
          </a:p>
          <a:p>
            <a:pPr indent="-317500" lvl="0" marL="457200" rtl="0" algn="l">
              <a:spcBef>
                <a:spcPts val="0"/>
              </a:spcBef>
              <a:spcAft>
                <a:spcPts val="0"/>
              </a:spcAft>
              <a:buSzPts val="1400"/>
              <a:buAutoNum type="arabicPeriod"/>
            </a:pPr>
            <a:r>
              <a:rPr lang="en"/>
              <a:t>We push the value of the argument x onto the stack</a:t>
            </a:r>
            <a:endParaRPr/>
          </a:p>
        </p:txBody>
      </p:sp>
      <p:sp>
        <p:nvSpPr>
          <p:cNvPr id="278" name="Google Shape;278;p45"/>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cxnSp>
        <p:nvCxnSpPr>
          <p:cNvPr id="279" name="Google Shape;279;p45"/>
          <p:cNvCxnSpPr/>
          <p:nvPr/>
        </p:nvCxnSpPr>
        <p:spPr>
          <a:xfrm flipH="1">
            <a:off x="1509475" y="2022325"/>
            <a:ext cx="2322300" cy="203100"/>
          </a:xfrm>
          <a:prstGeom prst="straightConnector1">
            <a:avLst/>
          </a:prstGeom>
          <a:noFill/>
          <a:ln cap="flat" cmpd="sng" w="9525">
            <a:solidFill>
              <a:schemeClr val="dk2"/>
            </a:solidFill>
            <a:prstDash val="solid"/>
            <a:round/>
            <a:headEnd len="med" w="med" type="none"/>
            <a:tailEnd len="med" w="med" type="triangle"/>
          </a:ln>
        </p:spPr>
      </p:cxnSp>
      <p:pic>
        <p:nvPicPr>
          <p:cNvPr id="280" name="Google Shape;280;p45"/>
          <p:cNvPicPr preferRelativeResize="0"/>
          <p:nvPr/>
        </p:nvPicPr>
        <p:blipFill>
          <a:blip r:embed="rId3">
            <a:alphaModFix/>
          </a:blip>
          <a:stretch>
            <a:fillRect/>
          </a:stretch>
        </p:blipFill>
        <p:spPr>
          <a:xfrm>
            <a:off x="2713025" y="923950"/>
            <a:ext cx="3070950" cy="194130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46"/>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pic>
        <p:nvPicPr>
          <p:cNvPr id="286" name="Google Shape;286;p46"/>
          <p:cNvPicPr preferRelativeResize="0"/>
          <p:nvPr/>
        </p:nvPicPr>
        <p:blipFill>
          <a:blip r:embed="rId3">
            <a:alphaModFix/>
          </a:blip>
          <a:stretch>
            <a:fillRect/>
          </a:stretch>
        </p:blipFill>
        <p:spPr>
          <a:xfrm>
            <a:off x="2395538" y="747700"/>
            <a:ext cx="4352925" cy="26384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Key principles of variables, objects, and memory:</a:t>
            </a:r>
            <a:endParaRPr sz="1400"/>
          </a:p>
          <a:p>
            <a:pPr indent="-317500" lvl="0" marL="457200" rtl="0" algn="l">
              <a:spcBef>
                <a:spcPts val="1600"/>
              </a:spcBef>
              <a:spcAft>
                <a:spcPts val="0"/>
              </a:spcAft>
              <a:buSzPts val="1400"/>
              <a:buAutoNum type="arabicPeriod"/>
            </a:pPr>
            <a:r>
              <a:rPr lang="en" sz="1400"/>
              <a:t>The values are numbers, booleans, strings, and</a:t>
            </a:r>
            <a:r>
              <a:rPr i="1" lang="en" sz="1400"/>
              <a:t> references to </a:t>
            </a:r>
            <a:r>
              <a:rPr lang="en" sz="1400"/>
              <a:t>objects and arrays</a:t>
            </a:r>
            <a:endParaRPr sz="1400"/>
          </a:p>
          <a:p>
            <a:pPr indent="-317500" lvl="0" marL="457200" rtl="0" algn="l">
              <a:spcBef>
                <a:spcPts val="0"/>
              </a:spcBef>
              <a:spcAft>
                <a:spcPts val="0"/>
              </a:spcAft>
              <a:buSzPts val="1400"/>
              <a:buAutoNum type="arabicPeriod"/>
            </a:pPr>
            <a:r>
              <a:rPr lang="en" sz="1400"/>
              <a:t>Every variable stores a </a:t>
            </a:r>
            <a:r>
              <a:rPr i="1" lang="en" sz="1400"/>
              <a:t>value</a:t>
            </a:r>
            <a:endParaRPr i="1" sz="1400"/>
          </a:p>
          <a:p>
            <a:pPr indent="-317500" lvl="0" marL="457200" rtl="0" algn="l">
              <a:spcBef>
                <a:spcPts val="0"/>
              </a:spcBef>
              <a:spcAft>
                <a:spcPts val="0"/>
              </a:spcAft>
              <a:buSzPts val="1400"/>
              <a:buAutoNum type="arabicPeriod"/>
            </a:pPr>
            <a:r>
              <a:rPr lang="en" sz="1400"/>
              <a:t>Every field in an object stores a </a:t>
            </a:r>
            <a:r>
              <a:rPr i="1" lang="en" sz="1400"/>
              <a:t>value</a:t>
            </a:r>
            <a:endParaRPr i="1" sz="1400"/>
          </a:p>
          <a:p>
            <a:pPr indent="-317500" lvl="0" marL="457200" rtl="0" algn="l">
              <a:spcBef>
                <a:spcPts val="0"/>
              </a:spcBef>
              <a:spcAft>
                <a:spcPts val="0"/>
              </a:spcAft>
              <a:buSzPts val="1400"/>
              <a:buAutoNum type="arabicPeriod"/>
            </a:pPr>
            <a:r>
              <a:rPr lang="en" sz="1400"/>
              <a:t>An assignment, y = x creates a copy of the value in x and stores that copy in y</a:t>
            </a:r>
            <a:endParaRPr sz="1400"/>
          </a:p>
          <a:p>
            <a:pPr indent="0" lvl="0" marL="0" rtl="0" algn="l">
              <a:spcBef>
                <a:spcPts val="1600"/>
              </a:spcBef>
              <a:spcAft>
                <a:spcPts val="0"/>
              </a:spcAft>
              <a:buNone/>
            </a:pPr>
            <a:r>
              <a:rPr i="1" lang="en" sz="1400"/>
              <a:t>Important corollary</a:t>
            </a:r>
            <a:r>
              <a:rPr lang="en" sz="1400"/>
              <a:t>: </a:t>
            </a:r>
            <a:r>
              <a:rPr b="1" lang="en" sz="1400"/>
              <a:t>Objects are not values. Arrays are not values.</a:t>
            </a:r>
            <a:endParaRPr b="1" sz="1400"/>
          </a:p>
          <a:p>
            <a:pPr indent="0" lvl="0" marL="0" rtl="0" algn="l">
              <a:spcBef>
                <a:spcPts val="1600"/>
              </a:spcBef>
              <a:spcAft>
                <a:spcPts val="1600"/>
              </a:spcAft>
              <a:buNone/>
            </a:pPr>
            <a:r>
              <a:rPr lang="en" sz="1400"/>
              <a:t>This principles are true for JavaScript and every other major programming language (with the exception of C++, where objects can be values).</a:t>
            </a:r>
            <a:endParaRPr sz="1400"/>
          </a:p>
        </p:txBody>
      </p:sp>
      <p:sp>
        <p:nvSpPr>
          <p:cNvPr id="119" name="Google Shape;119;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from last class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47"/>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pic>
        <p:nvPicPr>
          <p:cNvPr id="292" name="Google Shape;292;p47"/>
          <p:cNvPicPr preferRelativeResize="0"/>
          <p:nvPr/>
        </p:nvPicPr>
        <p:blipFill>
          <a:blip r:embed="rId3">
            <a:alphaModFix/>
          </a:blip>
          <a:stretch>
            <a:fillRect/>
          </a:stretch>
        </p:blipFill>
        <p:spPr>
          <a:xfrm>
            <a:off x="2505925" y="747700"/>
            <a:ext cx="4352925" cy="14954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48"/>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sp>
        <p:nvSpPr>
          <p:cNvPr id="298" name="Google Shape;298;p48"/>
          <p:cNvSpPr txBox="1"/>
          <p:nvPr/>
        </p:nvSpPr>
        <p:spPr>
          <a:xfrm>
            <a:off x="4324100" y="3156250"/>
            <a:ext cx="3104100" cy="194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is the value of x?</a:t>
            </a:r>
            <a:endParaRPr/>
          </a:p>
        </p:txBody>
      </p:sp>
      <p:cxnSp>
        <p:nvCxnSpPr>
          <p:cNvPr id="299" name="Google Shape;299;p48"/>
          <p:cNvCxnSpPr/>
          <p:nvPr/>
        </p:nvCxnSpPr>
        <p:spPr>
          <a:xfrm flipH="1">
            <a:off x="1450350" y="2128750"/>
            <a:ext cx="2149200" cy="69300"/>
          </a:xfrm>
          <a:prstGeom prst="straightConnector1">
            <a:avLst/>
          </a:prstGeom>
          <a:noFill/>
          <a:ln cap="flat" cmpd="sng" w="9525">
            <a:solidFill>
              <a:schemeClr val="dk2"/>
            </a:solidFill>
            <a:prstDash val="solid"/>
            <a:round/>
            <a:headEnd len="med" w="med" type="none"/>
            <a:tailEnd len="med" w="med" type="triangle"/>
          </a:ln>
        </p:spPr>
      </p:cxnSp>
      <p:pic>
        <p:nvPicPr>
          <p:cNvPr id="300" name="Google Shape;300;p48"/>
          <p:cNvPicPr preferRelativeResize="0"/>
          <p:nvPr/>
        </p:nvPicPr>
        <p:blipFill>
          <a:blip r:embed="rId3">
            <a:alphaModFix/>
          </a:blip>
          <a:stretch>
            <a:fillRect/>
          </a:stretch>
        </p:blipFill>
        <p:spPr>
          <a:xfrm>
            <a:off x="2316225" y="585400"/>
            <a:ext cx="4352925" cy="22098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Google Shape;305;p49"/>
          <p:cNvSpPr txBox="1"/>
          <p:nvPr>
            <p:ph type="title"/>
          </p:nvPr>
        </p:nvSpPr>
        <p:spPr>
          <a:xfrm>
            <a:off x="669727" y="234404"/>
            <a:ext cx="7804500" cy="11385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a:t>What went wrong?</a:t>
            </a:r>
            <a:endParaRPr/>
          </a:p>
        </p:txBody>
      </p:sp>
      <p:sp>
        <p:nvSpPr>
          <p:cNvPr id="306" name="Google Shape;306;p49"/>
          <p:cNvSpPr txBox="1"/>
          <p:nvPr>
            <p:ph idx="1" type="body"/>
          </p:nvPr>
        </p:nvSpPr>
        <p:spPr>
          <a:xfrm>
            <a:off x="669727" y="1372939"/>
            <a:ext cx="7804500" cy="3315000"/>
          </a:xfrm>
          <a:prstGeom prst="rect">
            <a:avLst/>
          </a:prstGeom>
        </p:spPr>
        <p:txBody>
          <a:bodyPr anchorCtr="0" anchor="ctr" bIns="58925" lIns="58925" spcFirstLastPara="1" rIns="58925" wrap="square" tIns="58925">
            <a:noAutofit/>
          </a:bodyPr>
          <a:lstStyle/>
          <a:p>
            <a:pPr indent="-336550" lvl="0" marL="457200" rtl="0" algn="l">
              <a:spcBef>
                <a:spcPts val="2700"/>
              </a:spcBef>
              <a:spcAft>
                <a:spcPts val="0"/>
              </a:spcAft>
              <a:buSzPts val="1700"/>
              <a:buChar char="•"/>
            </a:pPr>
            <a:r>
              <a:rPr lang="en"/>
              <a:t>In 121 / 187, you learned that local variables are stored on the stack. This is wrong for most programming languages that are not Java or C++.</a:t>
            </a:r>
            <a:endParaRPr/>
          </a:p>
          <a:p>
            <a:pPr indent="-336550" lvl="0" marL="457200" rtl="0" algn="l">
              <a:spcBef>
                <a:spcPts val="0"/>
              </a:spcBef>
              <a:spcAft>
                <a:spcPts val="0"/>
              </a:spcAft>
              <a:buSzPts val="1700"/>
              <a:buChar char="•"/>
            </a:pPr>
            <a:r>
              <a:rPr lang="en"/>
              <a:t>We said that functions are values. This is not completely accurate either.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Google Shape;311;p50"/>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pic>
        <p:nvPicPr>
          <p:cNvPr id="312" name="Google Shape;312;p50"/>
          <p:cNvPicPr preferRelativeResize="0"/>
          <p:nvPr/>
        </p:nvPicPr>
        <p:blipFill>
          <a:blip r:embed="rId3">
            <a:alphaModFix/>
          </a:blip>
          <a:stretch>
            <a:fillRect/>
          </a:stretch>
        </p:blipFill>
        <p:spPr>
          <a:xfrm>
            <a:off x="2395538" y="747700"/>
            <a:ext cx="4352925" cy="2638425"/>
          </a:xfrm>
          <a:prstGeom prst="rect">
            <a:avLst/>
          </a:prstGeom>
          <a:noFill/>
          <a:ln>
            <a:noFill/>
          </a:ln>
        </p:spPr>
      </p:pic>
      <p:sp>
        <p:nvSpPr>
          <p:cNvPr id="313" name="Google Shape;313;p50"/>
          <p:cNvSpPr txBox="1"/>
          <p:nvPr/>
        </p:nvSpPr>
        <p:spPr>
          <a:xfrm>
            <a:off x="3628575" y="3483425"/>
            <a:ext cx="4112400" cy="93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When we return g, we pop the stack frame that holds the value of x. Therefore when we call this function (with the name h), we get into trouble.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51"/>
          <p:cNvSpPr txBox="1"/>
          <p:nvPr>
            <p:ph type="title"/>
          </p:nvPr>
        </p:nvSpPr>
        <p:spPr>
          <a:xfrm>
            <a:off x="669725" y="234402"/>
            <a:ext cx="7804500" cy="5106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600"/>
              <a:t>Solution: closures</a:t>
            </a:r>
            <a:endParaRPr sz="3600"/>
          </a:p>
        </p:txBody>
      </p:sp>
      <p:pic>
        <p:nvPicPr>
          <p:cNvPr id="319" name="Google Shape;319;p51"/>
          <p:cNvPicPr preferRelativeResize="0"/>
          <p:nvPr/>
        </p:nvPicPr>
        <p:blipFill>
          <a:blip r:embed="rId3">
            <a:alphaModFix/>
          </a:blip>
          <a:stretch>
            <a:fillRect/>
          </a:stretch>
        </p:blipFill>
        <p:spPr>
          <a:xfrm>
            <a:off x="2600500" y="936077"/>
            <a:ext cx="4638675" cy="2781300"/>
          </a:xfrm>
          <a:prstGeom prst="rect">
            <a:avLst/>
          </a:prstGeom>
          <a:noFill/>
          <a:ln>
            <a:noFill/>
          </a:ln>
        </p:spPr>
      </p:pic>
      <p:sp>
        <p:nvSpPr>
          <p:cNvPr id="320" name="Google Shape;320;p51"/>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sp>
        <p:nvSpPr>
          <p:cNvPr id="321" name="Google Shape;321;p51"/>
          <p:cNvSpPr txBox="1"/>
          <p:nvPr/>
        </p:nvSpPr>
        <p:spPr>
          <a:xfrm>
            <a:off x="3299575" y="3793075"/>
            <a:ext cx="4828500" cy="65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g contains an object with two fields: (1) a dictionary that maps variables to their values and (2) the code of g.</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Google Shape;326;p52"/>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pic>
        <p:nvPicPr>
          <p:cNvPr id="327" name="Google Shape;327;p52"/>
          <p:cNvPicPr preferRelativeResize="0"/>
          <p:nvPr/>
        </p:nvPicPr>
        <p:blipFill>
          <a:blip r:embed="rId3">
            <a:alphaModFix/>
          </a:blip>
          <a:stretch>
            <a:fillRect/>
          </a:stretch>
        </p:blipFill>
        <p:spPr>
          <a:xfrm>
            <a:off x="2554325" y="336250"/>
            <a:ext cx="4638675" cy="17811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Google Shape;332;p53"/>
          <p:cNvSpPr txBox="1"/>
          <p:nvPr/>
        </p:nvSpPr>
        <p:spPr>
          <a:xfrm>
            <a:off x="243725" y="747700"/>
            <a:ext cx="21582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a:t>
            </a:r>
            <a:endParaRPr sz="1200">
              <a:latin typeface="Consolas"/>
              <a:ea typeface="Consolas"/>
              <a:cs typeface="Consolas"/>
              <a:sym typeface="Consolas"/>
            </a:endParaRPr>
          </a:p>
        </p:txBody>
      </p:sp>
      <p:pic>
        <p:nvPicPr>
          <p:cNvPr id="333" name="Google Shape;333;p53"/>
          <p:cNvPicPr preferRelativeResize="0"/>
          <p:nvPr/>
        </p:nvPicPr>
        <p:blipFill>
          <a:blip r:embed="rId3">
            <a:alphaModFix/>
          </a:blip>
          <a:stretch>
            <a:fillRect/>
          </a:stretch>
        </p:blipFill>
        <p:spPr>
          <a:xfrm>
            <a:off x="2573675" y="316900"/>
            <a:ext cx="4638675" cy="2781300"/>
          </a:xfrm>
          <a:prstGeom prst="rect">
            <a:avLst/>
          </a:prstGeom>
          <a:noFill/>
          <a:ln>
            <a:noFill/>
          </a:ln>
        </p:spPr>
      </p:pic>
      <p:sp>
        <p:nvSpPr>
          <p:cNvPr id="334" name="Google Shape;334;p53"/>
          <p:cNvSpPr txBox="1"/>
          <p:nvPr/>
        </p:nvSpPr>
        <p:spPr>
          <a:xfrm>
            <a:off x="3425400" y="3260875"/>
            <a:ext cx="4499400" cy="143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When we call a closure, we first restore the values saved in the closure object and then enter the function in the closure object.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Notice that both x and y are on the stack, so we will no problem calculating x + 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Google Shape;339;p54"/>
          <p:cNvSpPr txBox="1"/>
          <p:nvPr>
            <p:ph idx="1" type="body"/>
          </p:nvPr>
        </p:nvSpPr>
        <p:spPr>
          <a:xfrm>
            <a:off x="311700" y="1152475"/>
            <a:ext cx="8520600" cy="3298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The values of JavaScript are numbers, booleans, strings, references to objects, references to arrays, and </a:t>
            </a:r>
            <a:r>
              <a:rPr b="1" lang="en"/>
              <a:t>closures</a:t>
            </a:r>
            <a:endParaRPr b="1"/>
          </a:p>
          <a:p>
            <a:pPr indent="-342900" lvl="0" marL="457200" rtl="0" algn="l">
              <a:spcBef>
                <a:spcPts val="0"/>
              </a:spcBef>
              <a:spcAft>
                <a:spcPts val="0"/>
              </a:spcAft>
              <a:buSzPts val="1800"/>
              <a:buAutoNum type="arabicPeriod"/>
            </a:pPr>
            <a:r>
              <a:rPr lang="en"/>
              <a:t>Every variable stores a value</a:t>
            </a:r>
            <a:endParaRPr/>
          </a:p>
          <a:p>
            <a:pPr indent="-342900" lvl="0" marL="457200" rtl="0" algn="l">
              <a:spcBef>
                <a:spcPts val="0"/>
              </a:spcBef>
              <a:spcAft>
                <a:spcPts val="0"/>
              </a:spcAft>
              <a:buSzPts val="1800"/>
              <a:buAutoNum type="arabicPeriod"/>
            </a:pPr>
            <a:r>
              <a:rPr lang="en"/>
              <a:t>An assignment </a:t>
            </a:r>
            <a:r>
              <a:rPr lang="en">
                <a:latin typeface="Consolas"/>
                <a:ea typeface="Consolas"/>
                <a:cs typeface="Consolas"/>
                <a:sym typeface="Consolas"/>
              </a:rPr>
              <a:t>x = y</a:t>
            </a:r>
            <a:r>
              <a:rPr lang="en"/>
              <a:t> creates a copy of the value in </a:t>
            </a:r>
            <a:r>
              <a:rPr lang="en">
                <a:latin typeface="Consolas"/>
                <a:ea typeface="Consolas"/>
                <a:cs typeface="Consolas"/>
                <a:sym typeface="Consolas"/>
              </a:rPr>
              <a:t>y</a:t>
            </a:r>
            <a:r>
              <a:rPr lang="en"/>
              <a:t> and stores it in </a:t>
            </a:r>
            <a:r>
              <a:rPr lang="en">
                <a:latin typeface="Consolas"/>
                <a:ea typeface="Consolas"/>
                <a:cs typeface="Consolas"/>
                <a:sym typeface="Consolas"/>
              </a:rPr>
              <a:t>x</a:t>
            </a:r>
            <a:endParaRPr>
              <a:latin typeface="Consolas"/>
              <a:ea typeface="Consolas"/>
              <a:cs typeface="Consolas"/>
              <a:sym typeface="Consolas"/>
            </a:endParaRPr>
          </a:p>
          <a:p>
            <a:pPr indent="-342900" lvl="0" marL="457200" rtl="0" algn="l">
              <a:spcBef>
                <a:spcPts val="0"/>
              </a:spcBef>
              <a:spcAft>
                <a:spcPts val="0"/>
              </a:spcAft>
              <a:buSzPts val="1800"/>
              <a:buAutoNum type="arabicPeriod"/>
            </a:pPr>
            <a:r>
              <a:rPr lang="en"/>
              <a:t>Every field in an object stores a value</a:t>
            </a:r>
            <a:endParaRPr/>
          </a:p>
          <a:p>
            <a:pPr indent="-342900" lvl="0" marL="457200" rtl="0" algn="l">
              <a:spcBef>
                <a:spcPts val="0"/>
              </a:spcBef>
              <a:spcAft>
                <a:spcPts val="0"/>
              </a:spcAft>
              <a:buSzPts val="1800"/>
              <a:buAutoNum type="arabicPeriod"/>
            </a:pPr>
            <a:r>
              <a:rPr lang="en"/>
              <a:t>A closure in an object with two fields: (1) the code of a function and (2) a dictionary that contains the values of variables that were in scope when the function was defined.</a:t>
            </a:r>
            <a:endParaRPr/>
          </a:p>
          <a:p>
            <a:pPr indent="0" lvl="0" marL="0" rtl="0" algn="l">
              <a:spcBef>
                <a:spcPts val="1600"/>
              </a:spcBef>
              <a:spcAft>
                <a:spcPts val="1600"/>
              </a:spcAft>
              <a:buNone/>
            </a:pPr>
            <a:r>
              <a:t/>
            </a:r>
            <a:endParaRPr/>
          </a:p>
        </p:txBody>
      </p:sp>
      <p:sp>
        <p:nvSpPr>
          <p:cNvPr id="340" name="Google Shape;340;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Main principles</a:t>
            </a:r>
            <a:endParaRPr/>
          </a:p>
        </p:txBody>
      </p:sp>
      <p:sp>
        <p:nvSpPr>
          <p:cNvPr id="341" name="Google Shape;341;p54"/>
          <p:cNvSpPr txBox="1"/>
          <p:nvPr/>
        </p:nvSpPr>
        <p:spPr>
          <a:xfrm>
            <a:off x="2283575" y="4122050"/>
            <a:ext cx="4538100" cy="78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Are functions values? Not exactly. It is more precise to say that closures are values that contain functions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Google Shape;346;p55"/>
          <p:cNvSpPr txBox="1"/>
          <p:nvPr/>
        </p:nvSpPr>
        <p:spPr>
          <a:xfrm>
            <a:off x="243725" y="747700"/>
            <a:ext cx="27270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function F(x) {</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let g = function(y) { </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return x + y;</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return g;</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function app(f, z)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f(z);</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let h = F(10);</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let w = app(h, 20);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p:txBody>
      </p:sp>
      <p:sp>
        <p:nvSpPr>
          <p:cNvPr id="347" name="Google Shape;347;p55"/>
          <p:cNvSpPr txBox="1"/>
          <p:nvPr/>
        </p:nvSpPr>
        <p:spPr>
          <a:xfrm>
            <a:off x="3425400" y="3725325"/>
            <a:ext cx="4499400" cy="96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Compare this stack with the earlier example, when we called h(1) directly.</a:t>
            </a:r>
            <a:endParaRPr/>
          </a:p>
        </p:txBody>
      </p:sp>
      <p:sp>
        <p:nvSpPr>
          <p:cNvPr id="348" name="Google Shape;348;p55"/>
          <p:cNvSpPr txBox="1"/>
          <p:nvPr>
            <p:ph type="title"/>
          </p:nvPr>
        </p:nvSpPr>
        <p:spPr>
          <a:xfrm>
            <a:off x="669725" y="234403"/>
            <a:ext cx="7804500" cy="3267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Another example</a:t>
            </a:r>
            <a:endParaRPr sz="3000"/>
          </a:p>
        </p:txBody>
      </p:sp>
      <p:pic>
        <p:nvPicPr>
          <p:cNvPr id="349" name="Google Shape;349;p55"/>
          <p:cNvPicPr preferRelativeResize="0"/>
          <p:nvPr/>
        </p:nvPicPr>
        <p:blipFill>
          <a:blip r:embed="rId3">
            <a:alphaModFix/>
          </a:blip>
          <a:stretch>
            <a:fillRect/>
          </a:stretch>
        </p:blipFill>
        <p:spPr>
          <a:xfrm>
            <a:off x="3123125" y="713503"/>
            <a:ext cx="3313498" cy="239497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p56"/>
          <p:cNvSpPr txBox="1"/>
          <p:nvPr/>
        </p:nvSpPr>
        <p:spPr>
          <a:xfrm>
            <a:off x="243725" y="747700"/>
            <a:ext cx="26784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h1 = F(10);</a:t>
            </a:r>
            <a:endParaRPr sz="1200">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let h2 = F(200);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h1(1) + h2(2000);</a:t>
            </a:r>
            <a:endParaRPr sz="1200">
              <a:latin typeface="Consolas"/>
              <a:ea typeface="Consolas"/>
              <a:cs typeface="Consolas"/>
              <a:sym typeface="Consolas"/>
            </a:endParaRPr>
          </a:p>
        </p:txBody>
      </p:sp>
      <p:sp>
        <p:nvSpPr>
          <p:cNvPr id="355" name="Google Shape;355;p56"/>
          <p:cNvSpPr txBox="1"/>
          <p:nvPr/>
        </p:nvSpPr>
        <p:spPr>
          <a:xfrm>
            <a:off x="3425400" y="3260875"/>
            <a:ext cx="4499400" cy="143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Work out all the steps of execution. Notice that the closures h1 and h2 both contain the same code, but they have different values for x.</a:t>
            </a:r>
            <a:endParaRPr/>
          </a:p>
        </p:txBody>
      </p:sp>
      <p:pic>
        <p:nvPicPr>
          <p:cNvPr id="356" name="Google Shape;356;p56"/>
          <p:cNvPicPr preferRelativeResize="0"/>
          <p:nvPr/>
        </p:nvPicPr>
        <p:blipFill>
          <a:blip r:embed="rId3">
            <a:alphaModFix/>
          </a:blip>
          <a:stretch>
            <a:fillRect/>
          </a:stretch>
        </p:blipFill>
        <p:spPr>
          <a:xfrm>
            <a:off x="3074525" y="152400"/>
            <a:ext cx="4638675" cy="2781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Revision: Changing Variable Types</a:t>
            </a:r>
            <a:endParaRPr/>
          </a:p>
        </p:txBody>
      </p:sp>
      <p:sp>
        <p:nvSpPr>
          <p:cNvPr id="125" name="Google Shape;125;p30"/>
          <p:cNvSpPr txBox="1"/>
          <p:nvPr/>
        </p:nvSpPr>
        <p:spPr>
          <a:xfrm>
            <a:off x="311700" y="1152475"/>
            <a:ext cx="4260300" cy="34164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let a = [2, 3, 4];</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Do something: 1</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 = 2;</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sz="1800">
                <a:solidFill>
                  <a:schemeClr val="dk2"/>
                </a:solidFill>
                <a:latin typeface="Consolas"/>
                <a:ea typeface="Consolas"/>
                <a:cs typeface="Consolas"/>
                <a:sym typeface="Consolas"/>
              </a:rPr>
              <a:t>// Do something: 2</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 = { x: 2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rPr lang="en" sz="1800">
                <a:solidFill>
                  <a:schemeClr val="dk2"/>
                </a:solidFill>
                <a:latin typeface="Consolas"/>
                <a:ea typeface="Consolas"/>
                <a:cs typeface="Consolas"/>
                <a:sym typeface="Consolas"/>
              </a:rPr>
              <a:t>// Do something: 3</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 = function()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console.log("Hello World");</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Do something: 4</a:t>
            </a:r>
            <a:endParaRPr sz="1800">
              <a:solidFill>
                <a:srgbClr val="595959"/>
              </a:solidFill>
              <a:latin typeface="Consolas"/>
              <a:ea typeface="Consolas"/>
              <a:cs typeface="Consolas"/>
              <a:sym typeface="Consolas"/>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0" name="Shape 360"/>
        <p:cNvGrpSpPr/>
        <p:nvPr/>
      </p:nvGrpSpPr>
      <p:grpSpPr>
        <a:xfrm>
          <a:off x="0" y="0"/>
          <a:ext cx="0" cy="0"/>
          <a:chOff x="0" y="0"/>
          <a:chExt cx="0" cy="0"/>
        </a:xfrm>
      </p:grpSpPr>
      <p:sp>
        <p:nvSpPr>
          <p:cNvPr id="361" name="Google Shape;361;p57"/>
          <p:cNvSpPr txBox="1"/>
          <p:nvPr/>
        </p:nvSpPr>
        <p:spPr>
          <a:xfrm>
            <a:off x="243725" y="747700"/>
            <a:ext cx="26784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h1 = F(3);</a:t>
            </a:r>
            <a:endParaRPr sz="1200">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let h2 = F(h1(5));</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z = h2(10);</a:t>
            </a:r>
            <a:endParaRPr sz="1200">
              <a:latin typeface="Consolas"/>
              <a:ea typeface="Consolas"/>
              <a:cs typeface="Consolas"/>
              <a:sym typeface="Consolas"/>
            </a:endParaRPr>
          </a:p>
        </p:txBody>
      </p:sp>
      <p:sp>
        <p:nvSpPr>
          <p:cNvPr id="362" name="Google Shape;362;p57"/>
          <p:cNvSpPr txBox="1"/>
          <p:nvPr/>
        </p:nvSpPr>
        <p:spPr>
          <a:xfrm>
            <a:off x="3299625" y="1528825"/>
            <a:ext cx="4499400" cy="143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is the value of x in the closure h2?</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Google Shape;367;p58"/>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onsolas"/>
                <a:ea typeface="Consolas"/>
                <a:cs typeface="Consolas"/>
                <a:sym typeface="Consolas"/>
              </a:rPr>
              <a:t>function F(x)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g = function(y)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let r = x + y;</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if (y === 0)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x = 0;</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r;</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g;</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let h = F(10);</a:t>
            </a:r>
            <a:endParaRPr sz="1200">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let z = h1(0);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let w = h1(0);</a:t>
            </a:r>
            <a:endParaRPr sz="1200">
              <a:latin typeface="Consolas"/>
              <a:ea typeface="Consolas"/>
              <a:cs typeface="Consolas"/>
              <a:sym typeface="Consolas"/>
            </a:endParaRPr>
          </a:p>
        </p:txBody>
      </p:sp>
      <p:sp>
        <p:nvSpPr>
          <p:cNvPr id="368" name="Google Shape;368;p58"/>
          <p:cNvSpPr txBox="1"/>
          <p:nvPr/>
        </p:nvSpPr>
        <p:spPr>
          <a:xfrm>
            <a:off x="3299625" y="1528825"/>
            <a:ext cx="4499400" cy="143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are the values of z and w?</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Google Shape;373;p59"/>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M0(f, 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console.log(M0(F,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p:txBody>
      </p:sp>
      <p:sp>
        <p:nvSpPr>
          <p:cNvPr id="374" name="Google Shape;374;p59"/>
          <p:cNvSpPr txBox="1"/>
          <p:nvPr/>
        </p:nvSpPr>
        <p:spPr>
          <a:xfrm>
            <a:off x="3299625" y="1528825"/>
            <a:ext cx="4499400" cy="143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Can you come up with values of F and X, such that this program prints 0?</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8" name="Shape 378"/>
        <p:cNvGrpSpPr/>
        <p:nvPr/>
      </p:nvGrpSpPr>
      <p:grpSpPr>
        <a:xfrm>
          <a:off x="0" y="0"/>
          <a:ext cx="0" cy="0"/>
          <a:chOff x="0" y="0"/>
          <a:chExt cx="0" cy="0"/>
        </a:xfrm>
      </p:grpSpPr>
      <p:sp>
        <p:nvSpPr>
          <p:cNvPr id="379" name="Google Shape;379;p60"/>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M0(f, 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function M1(f, 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f(x);</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console.log(M0(F,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console.log(M1(F,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p:txBody>
      </p:sp>
      <p:sp>
        <p:nvSpPr>
          <p:cNvPr id="380" name="Google Shape;380;p60"/>
          <p:cNvSpPr txBox="1"/>
          <p:nvPr/>
        </p:nvSpPr>
        <p:spPr>
          <a:xfrm>
            <a:off x="3299625" y="1528825"/>
            <a:ext cx="4499400" cy="143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Can you come up with values of F and X, such that this program prints 0 and 1?</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Google Shape;385;p61"/>
          <p:cNvSpPr txBox="1"/>
          <p:nvPr/>
        </p:nvSpPr>
        <p:spPr>
          <a:xfrm>
            <a:off x="3299625" y="1528825"/>
            <a:ext cx="4499400" cy="26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Can you come up with values of F and X, such that this program prints 0, 1, and 3?</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86" name="Google Shape;386;p61"/>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M0(f, 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function M1(f, 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f(x);</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function M3(f, 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f(f(f(x)));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console.log(M0(F,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console.log(M1(F,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console.log(M3(F,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0" name="Shape 390"/>
        <p:cNvGrpSpPr/>
        <p:nvPr/>
      </p:nvGrpSpPr>
      <p:grpSpPr>
        <a:xfrm>
          <a:off x="0" y="0"/>
          <a:ext cx="0" cy="0"/>
          <a:chOff x="0" y="0"/>
          <a:chExt cx="0" cy="0"/>
        </a:xfrm>
      </p:grpSpPr>
      <p:sp>
        <p:nvSpPr>
          <p:cNvPr id="391" name="Google Shape;391;p62"/>
          <p:cNvSpPr txBox="1"/>
          <p:nvPr/>
        </p:nvSpPr>
        <p:spPr>
          <a:xfrm>
            <a:off x="3299625" y="1528825"/>
            <a:ext cx="4499400" cy="26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Can you come up with values of F and X, such that this program prints 0, 1, and 3?</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Answer 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latin typeface="Consolas"/>
                <a:ea typeface="Consolas"/>
                <a:cs typeface="Consolas"/>
                <a:sym typeface="Consolas"/>
              </a:rPr>
              <a:t>X = 0</a:t>
            </a:r>
            <a:endParaRPr>
              <a:latin typeface="Consolas"/>
              <a:ea typeface="Consolas"/>
              <a:cs typeface="Consolas"/>
              <a:sym typeface="Consolas"/>
            </a:endParaRPr>
          </a:p>
          <a:p>
            <a:pPr indent="0" lvl="0" marL="0" rtl="0" algn="l">
              <a:spcBef>
                <a:spcPts val="0"/>
              </a:spcBef>
              <a:spcAft>
                <a:spcPts val="0"/>
              </a:spcAft>
              <a:buNone/>
            </a:pPr>
            <a:r>
              <a:rPr lang="en">
                <a:latin typeface="Consolas"/>
                <a:ea typeface="Consolas"/>
                <a:cs typeface="Consolas"/>
                <a:sym typeface="Consolas"/>
              </a:rPr>
              <a:t>F = function(y) { return y + 1; }</a:t>
            </a:r>
            <a:endParaRPr>
              <a:latin typeface="Consolas"/>
              <a:ea typeface="Consolas"/>
              <a:cs typeface="Consolas"/>
              <a:sym typeface="Consolas"/>
            </a:endParaRPr>
          </a:p>
          <a:p>
            <a:pPr indent="0" lvl="0" marL="0" rtl="0" algn="l">
              <a:spcBef>
                <a:spcPts val="0"/>
              </a:spcBef>
              <a:spcAft>
                <a:spcPts val="0"/>
              </a:spcAft>
              <a:buNone/>
            </a:pPr>
            <a:r>
              <a:t/>
            </a:r>
            <a:endParaRPr/>
          </a:p>
          <a:p>
            <a:pPr indent="0" lvl="0" marL="0" rtl="0" algn="l">
              <a:spcBef>
                <a:spcPts val="0"/>
              </a:spcBef>
              <a:spcAft>
                <a:spcPts val="0"/>
              </a:spcAft>
              <a:buNone/>
            </a:pPr>
            <a:r>
              <a:rPr lang="en"/>
              <a:t>Other crazier answers are also possible, but this is the simplest.</a:t>
            </a:r>
            <a:endParaRPr/>
          </a:p>
        </p:txBody>
      </p:sp>
      <p:sp>
        <p:nvSpPr>
          <p:cNvPr id="392" name="Google Shape;392;p62"/>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M0(f, 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function M1(f, x) {</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  return f(x);</a:t>
            </a:r>
            <a:endParaRPr sz="1200">
              <a:latin typeface="Consolas"/>
              <a:ea typeface="Consolas"/>
              <a:cs typeface="Consolas"/>
              <a:sym typeface="Consolas"/>
            </a:endParaRPr>
          </a:p>
          <a:p>
            <a:pPr indent="0" lvl="0" marL="0" rtl="0" algn="l">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function M3(f, 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f(f(f(x)));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console.log(M0(F,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console.log(M1(F,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console.log(M3(F, X));</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latin typeface="Consolas"/>
              <a:ea typeface="Consolas"/>
              <a:cs typeface="Consolas"/>
              <a:sym typeface="Consolas"/>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Google Shape;397;p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What will this program print, and why?</a:t>
            </a:r>
            <a:endParaRPr/>
          </a:p>
        </p:txBody>
      </p:sp>
      <p:sp>
        <p:nvSpPr>
          <p:cNvPr id="398" name="Google Shape;398;p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a:latin typeface="Consolas"/>
                <a:ea typeface="Consolas"/>
                <a:cs typeface="Consolas"/>
                <a:sym typeface="Consolas"/>
              </a:rPr>
              <a:t>let a = { x: 0, y: 1 };</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function doSomething(z)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z = { x: 42, y: 1};</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return z;</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let b = doSomething(a);</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b.x = 100;</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console.log(a.x);</a:t>
            </a:r>
            <a:endParaRPr>
              <a:latin typeface="Consolas"/>
              <a:ea typeface="Consolas"/>
              <a:cs typeface="Consolas"/>
              <a:sym typeface="Consolas"/>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2" name="Shape 402"/>
        <p:cNvGrpSpPr/>
        <p:nvPr/>
      </p:nvGrpSpPr>
      <p:grpSpPr>
        <a:xfrm>
          <a:off x="0" y="0"/>
          <a:ext cx="0" cy="0"/>
          <a:chOff x="0" y="0"/>
          <a:chExt cx="0" cy="0"/>
        </a:xfrm>
      </p:grpSpPr>
      <p:sp>
        <p:nvSpPr>
          <p:cNvPr id="403" name="Google Shape;403;p64"/>
          <p:cNvSpPr txBox="1"/>
          <p:nvPr>
            <p:ph type="title"/>
          </p:nvPr>
        </p:nvSpPr>
        <p:spPr>
          <a:xfrm>
            <a:off x="669725" y="234402"/>
            <a:ext cx="7804500" cy="6654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Miscellaneous Points</a:t>
            </a:r>
            <a:endParaRPr sz="3000"/>
          </a:p>
        </p:txBody>
      </p:sp>
      <p:sp>
        <p:nvSpPr>
          <p:cNvPr id="404" name="Google Shape;404;p64"/>
          <p:cNvSpPr txBox="1"/>
          <p:nvPr>
            <p:ph idx="1" type="body"/>
          </p:nvPr>
        </p:nvSpPr>
        <p:spPr>
          <a:xfrm>
            <a:off x="669727" y="1372939"/>
            <a:ext cx="7804500" cy="3315000"/>
          </a:xfrm>
          <a:prstGeom prst="rect">
            <a:avLst/>
          </a:prstGeom>
        </p:spPr>
        <p:txBody>
          <a:bodyPr anchorCtr="0" anchor="ctr" bIns="58925" lIns="58925" spcFirstLastPara="1" rIns="58925" wrap="square" tIns="58925">
            <a:noAutofit/>
          </a:bodyPr>
          <a:lstStyle/>
          <a:p>
            <a:pPr indent="-317500" lvl="0" marL="457200" rtl="0" algn="l">
              <a:spcBef>
                <a:spcPts val="2700"/>
              </a:spcBef>
              <a:spcAft>
                <a:spcPts val="0"/>
              </a:spcAft>
              <a:buSzPts val="1400"/>
              <a:buAutoNum type="arabicPeriod"/>
            </a:pPr>
            <a:r>
              <a:rPr lang="en" sz="1400"/>
              <a:t>Do you have to always think in closures? </a:t>
            </a:r>
            <a:r>
              <a:rPr b="1" lang="en" sz="1400"/>
              <a:t>No!</a:t>
            </a:r>
            <a:r>
              <a:rPr lang="en" sz="1400"/>
              <a:t> You need to think of closures when a function (1) is used as an argument to a higher-order function or (2) </a:t>
            </a:r>
            <a:r>
              <a:rPr lang="en" sz="1400"/>
              <a:t>is nested within another function </a:t>
            </a:r>
            <a:r>
              <a:rPr i="1" lang="en" sz="1400"/>
              <a:t>and</a:t>
            </a:r>
            <a:r>
              <a:rPr lang="en" sz="1400"/>
              <a:t> uses variables declared in the enclosing function. So, the simpler mental model from 121/187 is still valuable.</a:t>
            </a:r>
            <a:endParaRPr sz="1400"/>
          </a:p>
          <a:p>
            <a:pPr indent="-317500" lvl="0" marL="457200" rtl="0" algn="l">
              <a:spcBef>
                <a:spcPts val="0"/>
              </a:spcBef>
              <a:spcAft>
                <a:spcPts val="0"/>
              </a:spcAft>
              <a:buSzPts val="1400"/>
              <a:buAutoNum type="arabicPeriod"/>
            </a:pPr>
            <a:r>
              <a:rPr lang="en" sz="1400"/>
              <a:t>Are closures expensive? No. For example, an implementation of JavaScript effectively use the simpler mental model when it is safe to do so and not create closures. Even when closures are created, they are not any slower than allocating an object.</a:t>
            </a:r>
            <a:endParaRPr sz="1400"/>
          </a:p>
          <a:p>
            <a:pPr indent="-317500" lvl="0" marL="457200" rtl="0" algn="l">
              <a:spcBef>
                <a:spcPts val="0"/>
              </a:spcBef>
              <a:spcAft>
                <a:spcPts val="0"/>
              </a:spcAft>
              <a:buSzPts val="1400"/>
              <a:buAutoNum type="arabicPeriod"/>
            </a:pPr>
            <a:r>
              <a:rPr lang="en" sz="1400"/>
              <a:t>Are closures just objects? Yes. Are objects just closures? Yes. Are they they same? Not exactly. A closure stores exactly one function (“the” function). An object may have multiple functions  (i.e., methods).</a:t>
            </a:r>
            <a:endParaRPr sz="1400"/>
          </a:p>
          <a:p>
            <a:pPr indent="-317500" lvl="0" marL="457200" rtl="0" algn="l">
              <a:spcBef>
                <a:spcPts val="0"/>
              </a:spcBef>
              <a:spcAft>
                <a:spcPts val="0"/>
              </a:spcAft>
              <a:buSzPts val="1400"/>
              <a:buAutoNum type="arabicPeriod"/>
            </a:pPr>
            <a:r>
              <a:rPr lang="en" sz="1400"/>
              <a:t>Have we told you everything you need to know about closures? No.</a:t>
            </a:r>
            <a:endParaRPr sz="14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Google Shape;409;p65"/>
          <p:cNvSpPr txBox="1"/>
          <p:nvPr/>
        </p:nvSpPr>
        <p:spPr>
          <a:xfrm>
            <a:off x="243725" y="9763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M(x) {</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let f1 = function() {</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return x;</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f2 = function(y)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x = y;</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get: f1,</a:t>
            </a:r>
            <a:endParaRPr sz="12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200">
                <a:solidFill>
                  <a:schemeClr val="dk1"/>
                </a:solidFill>
                <a:latin typeface="Consolas"/>
                <a:ea typeface="Consolas"/>
                <a:cs typeface="Consolas"/>
                <a:sym typeface="Consolas"/>
              </a:rPr>
              <a:t>    set: f2</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let obj = M(100);</a:t>
            </a:r>
            <a:endParaRPr sz="1200">
              <a:solidFill>
                <a:schemeClr val="dk1"/>
              </a:solidFill>
              <a:latin typeface="Consolas"/>
              <a:ea typeface="Consolas"/>
              <a:cs typeface="Consolas"/>
              <a:sym typeface="Consolas"/>
            </a:endParaRPr>
          </a:p>
        </p:txBody>
      </p:sp>
      <p:sp>
        <p:nvSpPr>
          <p:cNvPr id="410" name="Google Shape;410;p65"/>
          <p:cNvSpPr txBox="1"/>
          <p:nvPr/>
        </p:nvSpPr>
        <p:spPr>
          <a:xfrm>
            <a:off x="3299625" y="1528825"/>
            <a:ext cx="5640000" cy="26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Run these in the terminal: </a:t>
            </a:r>
            <a:endParaRPr/>
          </a:p>
          <a:p>
            <a:pPr indent="-317500" lvl="0" marL="457200" rtl="0" algn="l">
              <a:spcBef>
                <a:spcPts val="0"/>
              </a:spcBef>
              <a:spcAft>
                <a:spcPts val="0"/>
              </a:spcAft>
              <a:buSzPts val="1400"/>
              <a:buFont typeface="Consolas"/>
              <a:buAutoNum type="arabicPeriod"/>
            </a:pPr>
            <a:r>
              <a:rPr lang="en">
                <a:latin typeface="Consolas"/>
                <a:ea typeface="Consolas"/>
                <a:cs typeface="Consolas"/>
                <a:sym typeface="Consolas"/>
              </a:rPr>
              <a:t>obj.get()</a:t>
            </a:r>
            <a:endParaRPr>
              <a:latin typeface="Consolas"/>
              <a:ea typeface="Consolas"/>
              <a:cs typeface="Consolas"/>
              <a:sym typeface="Consolas"/>
            </a:endParaRPr>
          </a:p>
          <a:p>
            <a:pPr indent="-317500" lvl="0" marL="457200" rtl="0" algn="l">
              <a:spcBef>
                <a:spcPts val="0"/>
              </a:spcBef>
              <a:spcAft>
                <a:spcPts val="0"/>
              </a:spcAft>
              <a:buSzPts val="1400"/>
              <a:buFont typeface="Consolas"/>
              <a:buAutoNum type="arabicPeriod"/>
            </a:pPr>
            <a:r>
              <a:rPr lang="en">
                <a:solidFill>
                  <a:schemeClr val="dk1"/>
                </a:solidFill>
                <a:latin typeface="Consolas"/>
                <a:ea typeface="Consolas"/>
                <a:cs typeface="Consolas"/>
                <a:sym typeface="Consolas"/>
              </a:rPr>
              <a:t>obj.set(20)</a:t>
            </a:r>
            <a:endParaRPr>
              <a:solidFill>
                <a:schemeClr val="dk1"/>
              </a:solidFill>
              <a:latin typeface="Consolas"/>
              <a:ea typeface="Consolas"/>
              <a:cs typeface="Consolas"/>
              <a:sym typeface="Consolas"/>
            </a:endParaRPr>
          </a:p>
          <a:p>
            <a:pPr indent="-317500" lvl="0" marL="457200" rtl="0" algn="l">
              <a:spcBef>
                <a:spcPts val="0"/>
              </a:spcBef>
              <a:spcAft>
                <a:spcPts val="0"/>
              </a:spcAft>
              <a:buClr>
                <a:schemeClr val="dk1"/>
              </a:buClr>
              <a:buSzPts val="1400"/>
              <a:buFont typeface="Consolas"/>
              <a:buAutoNum type="arabicPeriod"/>
            </a:pPr>
            <a:r>
              <a:rPr lang="en">
                <a:solidFill>
                  <a:schemeClr val="dk1"/>
                </a:solidFill>
                <a:latin typeface="Consolas"/>
                <a:ea typeface="Consolas"/>
                <a:cs typeface="Consolas"/>
                <a:sym typeface="Consolas"/>
              </a:rPr>
              <a:t>obj</a:t>
            </a:r>
            <a:endParaRPr>
              <a:solidFill>
                <a:schemeClr val="dk1"/>
              </a:solidFill>
              <a:latin typeface="Consolas"/>
              <a:ea typeface="Consolas"/>
              <a:cs typeface="Consolas"/>
              <a:sym typeface="Consolas"/>
            </a:endParaRPr>
          </a:p>
          <a:p>
            <a:pPr indent="-317500" lvl="0" marL="457200" rtl="0" algn="l">
              <a:spcBef>
                <a:spcPts val="0"/>
              </a:spcBef>
              <a:spcAft>
                <a:spcPts val="0"/>
              </a:spcAft>
              <a:buClr>
                <a:schemeClr val="dk1"/>
              </a:buClr>
              <a:buSzPts val="1400"/>
              <a:buFont typeface="Consolas"/>
              <a:buAutoNum type="arabicPeriod"/>
            </a:pPr>
            <a:r>
              <a:rPr lang="en">
                <a:solidFill>
                  <a:schemeClr val="dk1"/>
                </a:solidFill>
                <a:latin typeface="Consolas"/>
                <a:ea typeface="Consolas"/>
                <a:cs typeface="Consolas"/>
                <a:sym typeface="Consolas"/>
              </a:rPr>
              <a:t>obj.x</a:t>
            </a:r>
            <a:endParaRPr>
              <a:solidFill>
                <a:schemeClr val="dk1"/>
              </a:solidFill>
              <a:latin typeface="Consolas"/>
              <a:ea typeface="Consolas"/>
              <a:cs typeface="Consolas"/>
              <a:sym typeface="Consolas"/>
            </a:endParaRPr>
          </a:p>
          <a:p>
            <a:pPr indent="-317500" lvl="0" marL="457200" rtl="0" algn="l">
              <a:spcBef>
                <a:spcPts val="0"/>
              </a:spcBef>
              <a:spcAft>
                <a:spcPts val="0"/>
              </a:spcAft>
              <a:buClr>
                <a:schemeClr val="dk1"/>
              </a:buClr>
              <a:buSzPts val="1400"/>
              <a:buFont typeface="Consolas"/>
              <a:buAutoNum type="arabicPeriod"/>
            </a:pPr>
            <a:r>
              <a:rPr lang="en">
                <a:solidFill>
                  <a:schemeClr val="dk1"/>
                </a:solidFill>
                <a:latin typeface="Consolas"/>
                <a:ea typeface="Consolas"/>
                <a:cs typeface="Consolas"/>
                <a:sym typeface="Consolas"/>
              </a:rPr>
              <a:t>let obj2 = M(10);</a:t>
            </a:r>
            <a:endParaRPr>
              <a:solidFill>
                <a:schemeClr val="dk1"/>
              </a:solidFill>
              <a:latin typeface="Consolas"/>
              <a:ea typeface="Consolas"/>
              <a:cs typeface="Consolas"/>
              <a:sym typeface="Consolas"/>
            </a:endParaRPr>
          </a:p>
          <a:p>
            <a:pPr indent="-317500" lvl="0" marL="457200" rtl="0" algn="l">
              <a:spcBef>
                <a:spcPts val="0"/>
              </a:spcBef>
              <a:spcAft>
                <a:spcPts val="0"/>
              </a:spcAft>
              <a:buClr>
                <a:schemeClr val="dk1"/>
              </a:buClr>
              <a:buSzPts val="1400"/>
              <a:buFont typeface="Consolas"/>
              <a:buAutoNum type="arabicPeriod"/>
            </a:pPr>
            <a:r>
              <a:rPr lang="en">
                <a:solidFill>
                  <a:schemeClr val="dk1"/>
                </a:solidFill>
                <a:latin typeface="Consolas"/>
                <a:ea typeface="Consolas"/>
                <a:cs typeface="Consolas"/>
                <a:sym typeface="Consolas"/>
              </a:rPr>
              <a:t>obj.get / obj.set / obj2.get / obj2.set </a:t>
            </a:r>
            <a:endParaRPr>
              <a:solidFill>
                <a:schemeClr val="dk1"/>
              </a:solidFill>
              <a:latin typeface="Consolas"/>
              <a:ea typeface="Consolas"/>
              <a:cs typeface="Consolas"/>
              <a:sym typeface="Consolas"/>
            </a:endParaRPr>
          </a:p>
          <a:p>
            <a:pPr indent="0" lvl="0" marL="0" rtl="0" algn="l">
              <a:spcBef>
                <a:spcPts val="0"/>
              </a:spcBef>
              <a:spcAft>
                <a:spcPts val="0"/>
              </a:spcAft>
              <a:buNone/>
            </a:pPr>
            <a:r>
              <a:t/>
            </a:r>
            <a:endParaRPr>
              <a:solidFill>
                <a:schemeClr val="dk1"/>
              </a:solidFill>
              <a:latin typeface="Consolas"/>
              <a:ea typeface="Consolas"/>
              <a:cs typeface="Consolas"/>
              <a:sym typeface="Consolas"/>
            </a:endParaRPr>
          </a:p>
          <a:p>
            <a:pPr indent="0" lvl="0" marL="0" rtl="0" algn="l">
              <a:spcBef>
                <a:spcPts val="0"/>
              </a:spcBef>
              <a:spcAft>
                <a:spcPts val="0"/>
              </a:spcAft>
              <a:buNone/>
            </a:pPr>
            <a:r>
              <a:rPr b="1" lang="en" sz="2000">
                <a:solidFill>
                  <a:srgbClr val="FF0000"/>
                </a:solidFill>
                <a:latin typeface="Consolas"/>
                <a:ea typeface="Consolas"/>
                <a:cs typeface="Consolas"/>
                <a:sym typeface="Consolas"/>
              </a:rPr>
              <a:t>How does this work?</a:t>
            </a:r>
            <a:endParaRPr b="1" sz="2000">
              <a:solidFill>
                <a:srgbClr val="FF0000"/>
              </a:solidFill>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a:p>
            <a:pPr indent="0" lvl="0" marL="0" rtl="0" algn="l">
              <a:spcBef>
                <a:spcPts val="0"/>
              </a:spcBef>
              <a:spcAft>
                <a:spcPts val="0"/>
              </a:spcAft>
              <a:buNone/>
            </a:pPr>
            <a:r>
              <a:t/>
            </a:r>
            <a:endParaRPr>
              <a:latin typeface="Consolas"/>
              <a:ea typeface="Consolas"/>
              <a:cs typeface="Consolas"/>
              <a:sym typeface="Consolas"/>
            </a:endParaRPr>
          </a:p>
        </p:txBody>
      </p:sp>
      <p:sp>
        <p:nvSpPr>
          <p:cNvPr id="411" name="Google Shape;411;p65"/>
          <p:cNvSpPr txBox="1"/>
          <p:nvPr>
            <p:ph type="title"/>
          </p:nvPr>
        </p:nvSpPr>
        <p:spPr>
          <a:xfrm>
            <a:off x="669725" y="234402"/>
            <a:ext cx="7804500" cy="6654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Objects and Closures</a:t>
            </a:r>
            <a:endParaRPr sz="30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5" name="Shape 415"/>
        <p:cNvGrpSpPr/>
        <p:nvPr/>
      </p:nvGrpSpPr>
      <p:grpSpPr>
        <a:xfrm>
          <a:off x="0" y="0"/>
          <a:ext cx="0" cy="0"/>
          <a:chOff x="0" y="0"/>
          <a:chExt cx="0" cy="0"/>
        </a:xfrm>
      </p:grpSpPr>
      <p:sp>
        <p:nvSpPr>
          <p:cNvPr id="416" name="Google Shape;416;p66"/>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f = function(y)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g = function()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r = </a:t>
            </a:r>
            <a:r>
              <a:rPr lang="en" sz="1200">
                <a:solidFill>
                  <a:schemeClr val="dk1"/>
                </a:solidFill>
                <a:latin typeface="Consolas"/>
                <a:ea typeface="Consolas"/>
                <a:cs typeface="Consolas"/>
                <a:sym typeface="Consolas"/>
              </a:rPr>
              <a:t>x + y;</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if (y === 0)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x = 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r;</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g;</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f;</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let h = M(100);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console.log(h(0)());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console.log(h(0)());</a:t>
            </a:r>
            <a:endParaRPr sz="1200">
              <a:solidFill>
                <a:schemeClr val="dk1"/>
              </a:solidFill>
              <a:latin typeface="Consolas"/>
              <a:ea typeface="Consolas"/>
              <a:cs typeface="Consolas"/>
              <a:sym typeface="Consolas"/>
            </a:endParaRPr>
          </a:p>
        </p:txBody>
      </p:sp>
      <p:sp>
        <p:nvSpPr>
          <p:cNvPr id="417" name="Google Shape;417;p66"/>
          <p:cNvSpPr txBox="1"/>
          <p:nvPr/>
        </p:nvSpPr>
        <p:spPr>
          <a:xfrm>
            <a:off x="3299625" y="1528825"/>
            <a:ext cx="4499400" cy="26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According to our mental model of closures, what should this program display?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does it actually display?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Revision: Changing Variable Types</a:t>
            </a:r>
            <a:endParaRPr/>
          </a:p>
        </p:txBody>
      </p:sp>
      <p:sp>
        <p:nvSpPr>
          <p:cNvPr id="131" name="Google Shape;131;p31"/>
          <p:cNvSpPr txBox="1"/>
          <p:nvPr/>
        </p:nvSpPr>
        <p:spPr>
          <a:xfrm>
            <a:off x="311700" y="1152475"/>
            <a:ext cx="4260300" cy="34164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let a = [2, 3, 4];</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Do something: 1</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 = 2;</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chemeClr val="dk2"/>
                </a:solidFill>
                <a:latin typeface="Consolas"/>
                <a:ea typeface="Consolas"/>
                <a:cs typeface="Consolas"/>
                <a:sym typeface="Consolas"/>
              </a:rPr>
              <a:t>// Do something: 2</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 = { x: 2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chemeClr val="dk2"/>
                </a:solidFill>
                <a:latin typeface="Consolas"/>
                <a:ea typeface="Consolas"/>
                <a:cs typeface="Consolas"/>
                <a:sym typeface="Consolas"/>
              </a:rPr>
              <a:t>// Do something: 3</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 = function()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console.log("Hello World");</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Do something: 4</a:t>
            </a:r>
            <a:endParaRPr sz="1800">
              <a:solidFill>
                <a:srgbClr val="595959"/>
              </a:solidFill>
              <a:latin typeface="Consolas"/>
              <a:ea typeface="Consolas"/>
              <a:cs typeface="Consolas"/>
              <a:sym typeface="Consolas"/>
            </a:endParaRPr>
          </a:p>
        </p:txBody>
      </p:sp>
      <p:sp>
        <p:nvSpPr>
          <p:cNvPr id="132" name="Google Shape;132;p31"/>
          <p:cNvSpPr txBox="1"/>
          <p:nvPr/>
        </p:nvSpPr>
        <p:spPr>
          <a:xfrm>
            <a:off x="4572000" y="1152475"/>
            <a:ext cx="4414500" cy="34164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b="1" lang="en" sz="1800">
                <a:solidFill>
                  <a:srgbClr val="0000FF"/>
                </a:solidFill>
                <a:latin typeface="Consolas"/>
                <a:ea typeface="Consolas"/>
                <a:cs typeface="Consolas"/>
                <a:sym typeface="Consolas"/>
              </a:rPr>
              <a:t>Q: Where can these statements go?</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rPr b="1" lang="en" sz="1800">
                <a:solidFill>
                  <a:srgbClr val="0000FF"/>
                </a:solidFill>
                <a:latin typeface="Consolas"/>
                <a:ea typeface="Consolas"/>
                <a:cs typeface="Consolas"/>
                <a:sym typeface="Consolas"/>
              </a:rPr>
              <a:t>a.x = 3;</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rPr b="1" lang="en" sz="1800">
                <a:solidFill>
                  <a:srgbClr val="0000FF"/>
                </a:solidFill>
                <a:latin typeface="Consolas"/>
                <a:ea typeface="Consolas"/>
                <a:cs typeface="Consolas"/>
                <a:sym typeface="Consolas"/>
              </a:rPr>
              <a:t>a();</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rPr b="1" lang="en" sz="1800">
                <a:solidFill>
                  <a:srgbClr val="0000FF"/>
                </a:solidFill>
                <a:latin typeface="Consolas"/>
                <a:ea typeface="Consolas"/>
                <a:cs typeface="Consolas"/>
                <a:sym typeface="Consolas"/>
              </a:rPr>
              <a:t>console.log(2 * a);</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t/>
            </a:r>
            <a:endParaRPr b="1" sz="1800">
              <a:solidFill>
                <a:srgbClr val="0000FF"/>
              </a:solidFill>
              <a:latin typeface="Consolas"/>
              <a:ea typeface="Consolas"/>
              <a:cs typeface="Consolas"/>
              <a:sym typeface="Consolas"/>
            </a:endParaRPr>
          </a:p>
          <a:p>
            <a:pPr indent="0" lvl="0" marL="0" rtl="0" algn="l">
              <a:lnSpc>
                <a:spcPct val="114000"/>
              </a:lnSpc>
              <a:spcBef>
                <a:spcPts val="0"/>
              </a:spcBef>
              <a:spcAft>
                <a:spcPts val="0"/>
              </a:spcAft>
              <a:buNone/>
            </a:pPr>
            <a:r>
              <a:rPr b="1" lang="en" sz="1800">
                <a:solidFill>
                  <a:srgbClr val="0000FF"/>
                </a:solidFill>
                <a:latin typeface="Consolas"/>
                <a:ea typeface="Consolas"/>
                <a:cs typeface="Consolas"/>
                <a:sym typeface="Consolas"/>
              </a:rPr>
              <a:t>console.log(a.length);</a:t>
            </a:r>
            <a:endParaRPr b="1" sz="1800">
              <a:solidFill>
                <a:srgbClr val="0000FF"/>
              </a:solidFill>
              <a:latin typeface="Consolas"/>
              <a:ea typeface="Consolas"/>
              <a:cs typeface="Consolas"/>
              <a:sym typeface="Consolas"/>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1" name="Shape 421"/>
        <p:cNvGrpSpPr/>
        <p:nvPr/>
      </p:nvGrpSpPr>
      <p:grpSpPr>
        <a:xfrm>
          <a:off x="0" y="0"/>
          <a:ext cx="0" cy="0"/>
          <a:chOff x="0" y="0"/>
          <a:chExt cx="0" cy="0"/>
        </a:xfrm>
      </p:grpSpPr>
      <p:sp>
        <p:nvSpPr>
          <p:cNvPr id="422" name="Google Shape;422;p67"/>
          <p:cNvSpPr txBox="1"/>
          <p:nvPr/>
        </p:nvSpPr>
        <p:spPr>
          <a:xfrm>
            <a:off x="243725" y="747700"/>
            <a:ext cx="2678400" cy="37905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Consolas"/>
                <a:ea typeface="Consolas"/>
                <a:cs typeface="Consolas"/>
                <a:sym typeface="Consolas"/>
              </a:rPr>
              <a:t>function M(x)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f = function(y)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g = function()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let r = x.v + y;</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if (y === 0)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x.v = 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r;</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g;</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  return f;</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let h = M({ v: 100 });</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console.log(h(0)());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rPr lang="en" sz="1200">
                <a:solidFill>
                  <a:schemeClr val="dk1"/>
                </a:solidFill>
                <a:latin typeface="Consolas"/>
                <a:ea typeface="Consolas"/>
                <a:cs typeface="Consolas"/>
                <a:sym typeface="Consolas"/>
              </a:rPr>
              <a:t>console.log(h(0)());</a:t>
            </a:r>
            <a:endParaRPr sz="1200">
              <a:solidFill>
                <a:schemeClr val="dk1"/>
              </a:solidFill>
              <a:latin typeface="Consolas"/>
              <a:ea typeface="Consolas"/>
              <a:cs typeface="Consolas"/>
              <a:sym typeface="Consolas"/>
            </a:endParaRPr>
          </a:p>
          <a:p>
            <a:pPr indent="0" lvl="0" marL="0" rtl="0" algn="l">
              <a:spcBef>
                <a:spcPts val="0"/>
              </a:spcBef>
              <a:spcAft>
                <a:spcPts val="0"/>
              </a:spcAft>
              <a:buNone/>
            </a:pPr>
            <a:r>
              <a:t/>
            </a:r>
            <a:endParaRPr sz="1200">
              <a:solidFill>
                <a:schemeClr val="dk1"/>
              </a:solidFill>
              <a:latin typeface="Consolas"/>
              <a:ea typeface="Consolas"/>
              <a:cs typeface="Consolas"/>
              <a:sym typeface="Consolas"/>
            </a:endParaRPr>
          </a:p>
        </p:txBody>
      </p:sp>
      <p:sp>
        <p:nvSpPr>
          <p:cNvPr id="423" name="Google Shape;423;p67"/>
          <p:cNvSpPr txBox="1"/>
          <p:nvPr/>
        </p:nvSpPr>
        <p:spPr>
          <a:xfrm>
            <a:off x="3299625" y="1528825"/>
            <a:ext cx="4499400" cy="32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According to our mental model of closures, what should this program display? (Work it out at home!)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What does it actually display?</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Can we characterize when our mental model breaks down?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When a function </a:t>
            </a:r>
            <a:r>
              <a:rPr i="1" lang="en">
                <a:solidFill>
                  <a:schemeClr val="dk1"/>
                </a:solidFill>
              </a:rPr>
              <a:t>assigns</a:t>
            </a:r>
            <a:r>
              <a:rPr lang="en">
                <a:solidFill>
                  <a:schemeClr val="dk1"/>
                </a:solidFill>
              </a:rPr>
              <a:t> to a variable in its closure. x.v = 0 is not an assignment.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Thought experiment: come up with a mental model that actually works</a:t>
            </a:r>
            <a:endParaRPr>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Revision: </a:t>
            </a:r>
            <a:r>
              <a:rPr lang="en"/>
              <a:t>How many objects will there be?</a:t>
            </a:r>
            <a:endParaRPr/>
          </a:p>
        </p:txBody>
      </p:sp>
      <p:sp>
        <p:nvSpPr>
          <p:cNvPr id="138" name="Google Shape;138;p32"/>
          <p:cNvSpPr txBox="1"/>
          <p:nvPr/>
        </p:nvSpPr>
        <p:spPr>
          <a:xfrm>
            <a:off x="311700" y="1152475"/>
            <a:ext cx="4260300" cy="34164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let a =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let b = { x: 0, y: 1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for (let i = 0; i &lt; 100; ++i)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a.push(b);</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800">
              <a:solidFill>
                <a:srgbClr val="595959"/>
              </a:solidFill>
              <a:latin typeface="Consolas"/>
              <a:ea typeface="Consolas"/>
              <a:cs typeface="Consolas"/>
              <a:sym typeface="Consolas"/>
            </a:endParaRPr>
          </a:p>
        </p:txBody>
      </p:sp>
      <p:sp>
        <p:nvSpPr>
          <p:cNvPr id="139" name="Google Shape;139;p32"/>
          <p:cNvSpPr txBox="1"/>
          <p:nvPr/>
        </p:nvSpPr>
        <p:spPr>
          <a:xfrm>
            <a:off x="4572000" y="1152475"/>
            <a:ext cx="4260300" cy="34164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let a =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let b = { x: 0, y: 1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for (let i = 0; i &lt; 100; ++i)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b = { x: 0, y: 1 };</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  a.push(b);</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rPr lang="en" sz="1800">
                <a:solidFill>
                  <a:srgbClr val="595959"/>
                </a:solidFill>
                <a:latin typeface="Consolas"/>
                <a:ea typeface="Consolas"/>
                <a:cs typeface="Consolas"/>
                <a:sym typeface="Consolas"/>
              </a:rPr>
              <a:t>}</a:t>
            </a:r>
            <a:endParaRPr sz="1800">
              <a:solidFill>
                <a:srgbClr val="595959"/>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800">
              <a:solidFill>
                <a:srgbClr val="595959"/>
              </a:solidFill>
              <a:latin typeface="Consolas"/>
              <a:ea typeface="Consolas"/>
              <a:cs typeface="Consolas"/>
              <a:sym typeface="Consola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Revision: Values, and Memory Map</a:t>
            </a:r>
            <a:endParaRPr/>
          </a:p>
        </p:txBody>
      </p:sp>
      <p:sp>
        <p:nvSpPr>
          <p:cNvPr id="145" name="Google Shape;145;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a:latin typeface="Consolas"/>
                <a:ea typeface="Consolas"/>
                <a:cs typeface="Consolas"/>
                <a:sym typeface="Consolas"/>
              </a:rPr>
              <a:t>let a =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let b = { x: 0, y: 1 };</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for (let i = 0; i &lt; 100; ++i)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b = { x: 0, y: 1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a.push(b);</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b.x = 5;</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let s = a.reduce(function(sum, obj) { return sum + obj.x;}, 0);</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console.log(s);</a:t>
            </a:r>
            <a:endParaRPr>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4"/>
          <p:cNvSpPr txBox="1"/>
          <p:nvPr>
            <p:ph type="title"/>
          </p:nvPr>
        </p:nvSpPr>
        <p:spPr>
          <a:xfrm>
            <a:off x="669725" y="234402"/>
            <a:ext cx="7804500" cy="513300"/>
          </a:xfrm>
          <a:prstGeom prst="rect">
            <a:avLst/>
          </a:prstGeom>
        </p:spPr>
        <p:txBody>
          <a:bodyPr anchorCtr="0" anchor="ctr" bIns="58925" lIns="58925" spcFirstLastPara="1" rIns="58925" wrap="square" tIns="58925">
            <a:noAutofit/>
          </a:bodyPr>
          <a:lstStyle/>
          <a:p>
            <a:pPr indent="0" lvl="0" marL="0" rtl="0" algn="ctr">
              <a:spcBef>
                <a:spcPts val="0"/>
              </a:spcBef>
              <a:spcAft>
                <a:spcPts val="0"/>
              </a:spcAft>
              <a:buNone/>
            </a:pPr>
            <a:r>
              <a:rPr lang="en" sz="3000"/>
              <a:t>Mechanism of function calls</a:t>
            </a:r>
            <a:endParaRPr sz="3000"/>
          </a:p>
        </p:txBody>
      </p:sp>
      <p:sp>
        <p:nvSpPr>
          <p:cNvPr id="151" name="Google Shape;151;p34"/>
          <p:cNvSpPr txBox="1"/>
          <p:nvPr/>
        </p:nvSpPr>
        <p:spPr>
          <a:xfrm>
            <a:off x="2648250" y="1212600"/>
            <a:ext cx="3236700" cy="29598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Parameters are passed in by </a:t>
            </a:r>
            <a:r>
              <a:rPr b="1" lang="en" u="sng"/>
              <a:t>copying values</a:t>
            </a:r>
            <a:endParaRPr b="1" u="sng"/>
          </a:p>
          <a:p>
            <a:pPr indent="-317500" lvl="0" marL="457200" rtl="0" algn="l">
              <a:spcBef>
                <a:spcPts val="1600"/>
              </a:spcBef>
              <a:spcAft>
                <a:spcPts val="0"/>
              </a:spcAft>
              <a:buSzPts val="1400"/>
              <a:buAutoNum type="arabicPeriod"/>
            </a:pPr>
            <a:r>
              <a:rPr lang="en"/>
              <a:t>Return values are returned by </a:t>
            </a:r>
            <a:r>
              <a:rPr b="1" lang="en" u="sng"/>
              <a:t>copying values</a:t>
            </a:r>
            <a:endParaRPr b="1" u="sng"/>
          </a:p>
          <a:p>
            <a:pPr indent="-317500" lvl="0" marL="457200" rtl="0" algn="l">
              <a:spcBef>
                <a:spcPts val="1600"/>
              </a:spcBef>
              <a:spcAft>
                <a:spcPts val="1600"/>
              </a:spcAft>
              <a:buSzPts val="1400"/>
              <a:buAutoNum type="arabicPeriod"/>
            </a:pPr>
            <a:r>
              <a:rPr lang="en"/>
              <a:t>Beware: </a:t>
            </a:r>
            <a:r>
              <a:rPr b="1" lang="en" u="sng"/>
              <a:t>Objects are not values!</a:t>
            </a:r>
            <a:r>
              <a:rPr lang="en"/>
              <a:t> References to objects are values.</a:t>
            </a:r>
            <a:endParaRPr/>
          </a:p>
        </p:txBody>
      </p:sp>
      <p:sp>
        <p:nvSpPr>
          <p:cNvPr id="152" name="Google Shape;152;p34"/>
          <p:cNvSpPr txBox="1"/>
          <p:nvPr/>
        </p:nvSpPr>
        <p:spPr>
          <a:xfrm>
            <a:off x="243725" y="1212600"/>
            <a:ext cx="2357400" cy="27984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latin typeface="Consolas"/>
                <a:ea typeface="Consolas"/>
                <a:cs typeface="Consolas"/>
                <a:sym typeface="Consolas"/>
              </a:rPr>
              <a:t>function f1(a, y) {</a:t>
            </a:r>
            <a:endParaRPr sz="1500">
              <a:latin typeface="Consolas"/>
              <a:ea typeface="Consolas"/>
              <a:cs typeface="Consolas"/>
              <a:sym typeface="Consolas"/>
            </a:endParaRPr>
          </a:p>
          <a:p>
            <a:pPr indent="0" lvl="0" marL="0" rtl="0" algn="l">
              <a:spcBef>
                <a:spcPts val="0"/>
              </a:spcBef>
              <a:spcAft>
                <a:spcPts val="0"/>
              </a:spcAft>
              <a:buNone/>
            </a:pPr>
            <a:r>
              <a:rPr lang="en" sz="1500">
                <a:latin typeface="Consolas"/>
                <a:ea typeface="Consolas"/>
                <a:cs typeface="Consolas"/>
                <a:sym typeface="Consolas"/>
              </a:rPr>
              <a:t>  let b = a;</a:t>
            </a:r>
            <a:endParaRPr sz="1500">
              <a:latin typeface="Consolas"/>
              <a:ea typeface="Consolas"/>
              <a:cs typeface="Consolas"/>
              <a:sym typeface="Consolas"/>
            </a:endParaRPr>
          </a:p>
          <a:p>
            <a:pPr indent="0" lvl="0" marL="0" rtl="0" algn="l">
              <a:spcBef>
                <a:spcPts val="0"/>
              </a:spcBef>
              <a:spcAft>
                <a:spcPts val="0"/>
              </a:spcAft>
              <a:buNone/>
            </a:pPr>
            <a:r>
              <a:rPr lang="en" sz="1500">
                <a:latin typeface="Consolas"/>
                <a:ea typeface="Consolas"/>
                <a:cs typeface="Consolas"/>
                <a:sym typeface="Consolas"/>
              </a:rPr>
              <a:t>  b.x = b.x + y;</a:t>
            </a:r>
            <a:endParaRPr sz="1500">
              <a:latin typeface="Consolas"/>
              <a:ea typeface="Consolas"/>
              <a:cs typeface="Consolas"/>
              <a:sym typeface="Consolas"/>
            </a:endParaRPr>
          </a:p>
          <a:p>
            <a:pPr indent="0" lvl="0" marL="0" rtl="0" algn="l">
              <a:spcBef>
                <a:spcPts val="0"/>
              </a:spcBef>
              <a:spcAft>
                <a:spcPts val="0"/>
              </a:spcAft>
              <a:buNone/>
            </a:pPr>
            <a:r>
              <a:rPr lang="en" sz="1500">
                <a:latin typeface="Consolas"/>
                <a:ea typeface="Consolas"/>
                <a:cs typeface="Consolas"/>
                <a:sym typeface="Consolas"/>
              </a:rPr>
              <a:t>  return b;</a:t>
            </a:r>
            <a:endParaRPr sz="1500">
              <a:latin typeface="Consolas"/>
              <a:ea typeface="Consolas"/>
              <a:cs typeface="Consolas"/>
              <a:sym typeface="Consolas"/>
            </a:endParaRPr>
          </a:p>
          <a:p>
            <a:pPr indent="0" lvl="0" marL="0" rtl="0" algn="l">
              <a:spcBef>
                <a:spcPts val="0"/>
              </a:spcBef>
              <a:spcAft>
                <a:spcPts val="0"/>
              </a:spcAft>
              <a:buNone/>
            </a:pPr>
            <a:r>
              <a:rPr lang="en" sz="1500">
                <a:latin typeface="Consolas"/>
                <a:ea typeface="Consolas"/>
                <a:cs typeface="Consolas"/>
                <a:sym typeface="Consolas"/>
              </a:rPr>
              <a:t>}</a:t>
            </a:r>
            <a:endParaRPr sz="1500">
              <a:latin typeface="Consolas"/>
              <a:ea typeface="Consolas"/>
              <a:cs typeface="Consolas"/>
              <a:sym typeface="Consolas"/>
            </a:endParaRPr>
          </a:p>
          <a:p>
            <a:pPr indent="0" lvl="0" marL="0" rtl="0" algn="l">
              <a:spcBef>
                <a:spcPts val="0"/>
              </a:spcBef>
              <a:spcAft>
                <a:spcPts val="0"/>
              </a:spcAft>
              <a:buNone/>
            </a:pPr>
            <a:r>
              <a:t/>
            </a:r>
            <a:endParaRPr sz="1500">
              <a:latin typeface="Consolas"/>
              <a:ea typeface="Consolas"/>
              <a:cs typeface="Consolas"/>
              <a:sym typeface="Consolas"/>
            </a:endParaRPr>
          </a:p>
          <a:p>
            <a:pPr indent="0" lvl="0" marL="0" rtl="0" algn="l">
              <a:spcBef>
                <a:spcPts val="0"/>
              </a:spcBef>
              <a:spcAft>
                <a:spcPts val="0"/>
              </a:spcAft>
              <a:buNone/>
            </a:pPr>
            <a:r>
              <a:rPr lang="en" sz="1500">
                <a:solidFill>
                  <a:schemeClr val="dk1"/>
                </a:solidFill>
                <a:latin typeface="Consolas"/>
                <a:ea typeface="Consolas"/>
                <a:cs typeface="Consolas"/>
                <a:sym typeface="Consolas"/>
              </a:rPr>
              <a:t>let a = { x: 0 };</a:t>
            </a:r>
            <a:endParaRPr sz="1500">
              <a:solidFill>
                <a:schemeClr val="dk1"/>
              </a:solidFill>
              <a:latin typeface="Consolas"/>
              <a:ea typeface="Consolas"/>
              <a:cs typeface="Consolas"/>
              <a:sym typeface="Consolas"/>
            </a:endParaRPr>
          </a:p>
          <a:p>
            <a:pPr indent="0" lvl="0" marL="0" rtl="0" algn="l">
              <a:spcBef>
                <a:spcPts val="0"/>
              </a:spcBef>
              <a:spcAft>
                <a:spcPts val="0"/>
              </a:spcAft>
              <a:buNone/>
            </a:pPr>
            <a:r>
              <a:rPr lang="en" sz="1500">
                <a:solidFill>
                  <a:schemeClr val="dk1"/>
                </a:solidFill>
                <a:latin typeface="Consolas"/>
                <a:ea typeface="Consolas"/>
                <a:cs typeface="Consolas"/>
                <a:sym typeface="Consolas"/>
              </a:rPr>
              <a:t>let y = 10;</a:t>
            </a:r>
            <a:endParaRPr sz="1500">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sz="1500">
                <a:solidFill>
                  <a:schemeClr val="dk1"/>
                </a:solidFill>
                <a:latin typeface="Consolas"/>
                <a:ea typeface="Consolas"/>
                <a:cs typeface="Consolas"/>
                <a:sym typeface="Consolas"/>
              </a:rPr>
              <a:t>let b = f1(a, y);</a:t>
            </a:r>
            <a:endParaRPr sz="1500">
              <a:solidFill>
                <a:schemeClr val="dk1"/>
              </a:solidFill>
              <a:latin typeface="Consolas"/>
              <a:ea typeface="Consolas"/>
              <a:cs typeface="Consolas"/>
              <a:sym typeface="Consolas"/>
            </a:endParaRPr>
          </a:p>
          <a:p>
            <a:pPr indent="0" lvl="0" marL="0" rtl="0" algn="l">
              <a:spcBef>
                <a:spcPts val="0"/>
              </a:spcBef>
              <a:spcAft>
                <a:spcPts val="0"/>
              </a:spcAft>
              <a:buNone/>
            </a:pPr>
            <a:r>
              <a:t/>
            </a:r>
            <a:endParaRPr sz="1500">
              <a:latin typeface="Consolas"/>
              <a:ea typeface="Consolas"/>
              <a:cs typeface="Consolas"/>
              <a:sym typeface="Consolas"/>
            </a:endParaRPr>
          </a:p>
        </p:txBody>
      </p:sp>
      <p:sp>
        <p:nvSpPr>
          <p:cNvPr id="153" name="Google Shape;153;p34"/>
          <p:cNvSpPr txBox="1"/>
          <p:nvPr/>
        </p:nvSpPr>
        <p:spPr>
          <a:xfrm>
            <a:off x="5884950" y="1924200"/>
            <a:ext cx="2854200" cy="129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1600"/>
              </a:spcAft>
              <a:buNone/>
            </a:pPr>
            <a:r>
              <a:rPr lang="en"/>
              <a:t>What are the values of the variables, and the memory layout before, during, and after the function call?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What will this program print, and why?</a:t>
            </a:r>
            <a:endParaRPr/>
          </a:p>
        </p:txBody>
      </p:sp>
      <p:sp>
        <p:nvSpPr>
          <p:cNvPr id="159" name="Google Shape;159;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a:latin typeface="Consolas"/>
                <a:ea typeface="Consolas"/>
                <a:cs typeface="Consolas"/>
                <a:sym typeface="Consolas"/>
              </a:rPr>
              <a:t>let a = { x: 0, y: 1 };</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function doSomething(z)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z.x = 42;</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doSomething(a);</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console.log(a);</a:t>
            </a:r>
            <a:endParaRPr>
              <a:latin typeface="Consolas"/>
              <a:ea typeface="Consolas"/>
              <a:cs typeface="Consolas"/>
              <a:sym typeface="Consola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What will this program print, and why?</a:t>
            </a:r>
            <a:endParaRPr/>
          </a:p>
        </p:txBody>
      </p:sp>
      <p:sp>
        <p:nvSpPr>
          <p:cNvPr id="165" name="Google Shape;165;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a:latin typeface="Consolas"/>
                <a:ea typeface="Consolas"/>
                <a:cs typeface="Consolas"/>
                <a:sym typeface="Consolas"/>
              </a:rPr>
              <a:t>let a = { x: 0, y: 1 };</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function doSomething(z)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  z = { x: 42, y: 1};</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a:t>
            </a:r>
            <a:endParaRPr>
              <a:latin typeface="Consolas"/>
              <a:ea typeface="Consolas"/>
              <a:cs typeface="Consolas"/>
              <a:sym typeface="Consolas"/>
            </a:endParaRPr>
          </a:p>
          <a:p>
            <a:pPr indent="0" lvl="0" marL="0" rtl="0" algn="l">
              <a:lnSpc>
                <a:spcPct val="114000"/>
              </a:lnSpc>
              <a:spcBef>
                <a:spcPts val="0"/>
              </a:spcBef>
              <a:spcAft>
                <a:spcPts val="0"/>
              </a:spcAft>
              <a:buNone/>
            </a:pPr>
            <a:r>
              <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doSomething(a);</a:t>
            </a:r>
            <a:endParaRPr>
              <a:latin typeface="Consolas"/>
              <a:ea typeface="Consolas"/>
              <a:cs typeface="Consolas"/>
              <a:sym typeface="Consolas"/>
            </a:endParaRPr>
          </a:p>
          <a:p>
            <a:pPr indent="0" lvl="0" marL="0" rtl="0" algn="l">
              <a:lnSpc>
                <a:spcPct val="114000"/>
              </a:lnSpc>
              <a:spcBef>
                <a:spcPts val="0"/>
              </a:spcBef>
              <a:spcAft>
                <a:spcPts val="0"/>
              </a:spcAft>
              <a:buNone/>
            </a:pPr>
            <a:r>
              <a:rPr lang="en">
                <a:latin typeface="Consolas"/>
                <a:ea typeface="Consolas"/>
                <a:cs typeface="Consolas"/>
                <a:sym typeface="Consolas"/>
              </a:rPr>
              <a:t>console.log(a);</a:t>
            </a:r>
            <a:endParaRPr>
              <a:latin typeface="Consolas"/>
              <a:ea typeface="Consolas"/>
              <a:cs typeface="Consolas"/>
              <a:sym typeface="Consolas"/>
            </a:endParaRPr>
          </a:p>
        </p:txBody>
      </p:sp>
    </p:spTree>
  </p:cSld>
  <p:clrMapOvr>
    <a:masterClrMapping/>
  </p:clrMapOvr>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