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49a245d147_1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49a245d147_1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499b28a9f9_0_5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499b28a9f9_0_5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49a245d147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49a245d147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49a245d147_1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49a245d147_1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49a245d147_1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49a245d147_1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49a245d147_1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49a245d147_1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49a245d147_1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49a245d147_1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49a245d147_1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49a245d147_1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49a245d147_1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49a245d147_1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49a245d147_1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49a245d147_1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99b28a9f9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99b28a9f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49a245d147_1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49a245d147_1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49a245d147_1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49a245d147_1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49a245d147_1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49a245d147_1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49a245d147_1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49a245d147_1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49a245d147_1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49a245d147_1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49a245d147_1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49a245d147_1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49a245d147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49a245d147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49a245d147_1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49a245d147_1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49a245d147_1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49a245d147_1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49a245d147_1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49a245d147_1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99b28a9f9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99b28a9f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49a245d147_1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49a245d147_1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49a245d147_1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49a245d147_1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49a245d147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49a245d147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49a245d147_1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49a245d147_1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49a245d147_1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49a245d147_1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49a245d147_1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49a245d147_1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499b28a9f9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499b28a9f9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99b28a9f9_0_4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99b28a9f9_0_4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499b28a9f9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499b28a9f9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a245d147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a245d147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49a245d147_1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49a245d147_1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49a245d147_1_1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49a245d147_1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49a245d147_1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49a245d147_1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Planning</a:t>
            </a:r>
            <a:endParaRPr sz="4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Stochastic Programs, Visualizations, </a:t>
            </a:r>
            <a:br>
              <a:rPr lang="en"/>
            </a:br>
            <a:r>
              <a:rPr lang="en"/>
              <a:t>RRT Improvements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Visualizing the RRT</a:t>
            </a:r>
            <a:endParaRPr/>
          </a:p>
        </p:txBody>
      </p:sp>
      <p:sp>
        <p:nvSpPr>
          <p:cNvPr id="147" name="Google Shape;147;p22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function visualize(p, q, r, t)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c.clear();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drawMap(c, map);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drawPoint(c, start, [1, 0, 0]);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drawPoint(c, goal, [0, 0.75, 0]);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drawPoint(c, p, [0.5, 0.5, 0]);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drawPoint(c, q.node, [0, 1, 0.5]);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drawPoint(c, r, [0.25, 0.5, 0]);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drawLine(c, q.node, r, [1, 0, 0]);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drawLine(c, p, r, [1, 0.5, 0.8]);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drawTree(c, t);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lib220.sleep(15);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Stochastic Algorithms</a:t>
            </a:r>
            <a:endParaRPr/>
          </a:p>
        </p:txBody>
      </p:sp>
      <p:sp>
        <p:nvSpPr>
          <p:cNvPr id="153" name="Google Shape;153;p23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Unit-Testing</a:t>
            </a:r>
            <a:r>
              <a:rPr lang="en"/>
              <a:t>: </a:t>
            </a:r>
            <a:r>
              <a:rPr lang="en"/>
              <a:t>Requires specific known output from specific inputs</a:t>
            </a:r>
            <a:br>
              <a:rPr lang="en"/>
            </a:br>
            <a:r>
              <a:rPr lang="en"/>
              <a:t>Many valid Outputs</a:t>
            </a:r>
            <a:br>
              <a:rPr lang="en"/>
            </a:br>
            <a:r>
              <a:rPr lang="en"/>
              <a:t>Problem: Outputs change every time you run the program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/>
              <a:t>Property-Based Testing</a:t>
            </a:r>
            <a:r>
              <a:rPr lang="en"/>
              <a:t>: Requires that output satisfies specific property</a:t>
            </a:r>
            <a:br>
              <a:rPr lang="en"/>
            </a:br>
            <a:r>
              <a:rPr lang="en"/>
              <a:t>Problem: What if the property is not deterministic (it is probabilistic?)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samplePoint</a:t>
            </a:r>
            <a:endParaRPr/>
          </a:p>
        </p:txBody>
      </p:sp>
      <p:sp>
        <p:nvSpPr>
          <p:cNvPr id="159" name="Google Shape;159;p24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Q: What property / properties is / are held by the output of samplePoint()?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4"/>
          <p:cNvSpPr txBox="1"/>
          <p:nvPr/>
        </p:nvSpPr>
        <p:spPr>
          <a:xfrm>
            <a:off x="353100" y="1294700"/>
            <a:ext cx="7903500" cy="273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A: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</a:pPr>
            <a:r>
              <a:rPr lang="en" sz="1800">
                <a:solidFill>
                  <a:schemeClr val="dk2"/>
                </a:solidFill>
              </a:rPr>
              <a:t>It should uniformly sample the space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</a:pPr>
            <a:r>
              <a:rPr lang="en" sz="1800">
                <a:solidFill>
                  <a:schemeClr val="dk2"/>
                </a:solidFill>
              </a:rPr>
              <a:t>Sometime, it should sample the goal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5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samplePoint: Take 1</a:t>
            </a:r>
            <a:endParaRPr/>
          </a:p>
        </p:txBody>
      </p:sp>
      <p:sp>
        <p:nvSpPr>
          <p:cNvPr id="166" name="Google Shape;166;p25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test('Must return goal', function()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goal = new geometry.Point(0, 0);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p = samplePoint(400, goal, </a:t>
            </a: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assert(p === goal);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67" name="Google Shape;167;p25"/>
          <p:cNvSpPr txBox="1"/>
          <p:nvPr/>
        </p:nvSpPr>
        <p:spPr>
          <a:xfrm>
            <a:off x="5414200" y="2723225"/>
            <a:ext cx="3272100" cy="163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Note that the goal bias is 1!</a:t>
            </a:r>
            <a:endParaRPr b="1" sz="180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6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samplePoint: Take 1</a:t>
            </a:r>
            <a:endParaRPr/>
          </a:p>
        </p:txBody>
      </p:sp>
      <p:sp>
        <p:nvSpPr>
          <p:cNvPr id="173" name="Google Shape;173;p26"/>
          <p:cNvSpPr txBox="1"/>
          <p:nvPr>
            <p:ph idx="1" type="body"/>
          </p:nvPr>
        </p:nvSpPr>
        <p:spPr>
          <a:xfrm>
            <a:off x="311700" y="5819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function samplePoint(mapSize, goal, goalBias)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const r = Math.random();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if (r &lt; goalBias)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return goal;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return new geometry.Point(mapSize * Math.random(),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mapSize * Math.random());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test('Must return goal', function()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goal = new geometry.Point(0, 0);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p = samplePoint(400, goal, 1);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assert(p === goal);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4" name="Google Shape;174;p26"/>
          <p:cNvSpPr txBox="1"/>
          <p:nvPr/>
        </p:nvSpPr>
        <p:spPr>
          <a:xfrm>
            <a:off x="5414200" y="2723225"/>
            <a:ext cx="3272100" cy="163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This works. However:</a:t>
            </a:r>
            <a:endParaRPr b="1" sz="180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Can you modify samplePoint so that it is still </a:t>
            </a:r>
            <a:r>
              <a:rPr b="1" i="1" lang="en" sz="1800" u="sng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correct</a:t>
            </a:r>
            <a:r>
              <a:rPr b="1" lang="en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, but the test fails?</a:t>
            </a:r>
            <a:endParaRPr b="1" sz="180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7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samplePoint: Take 1.5</a:t>
            </a:r>
            <a:endParaRPr/>
          </a:p>
        </p:txBody>
      </p:sp>
      <p:sp>
        <p:nvSpPr>
          <p:cNvPr id="180" name="Google Shape;180;p27"/>
          <p:cNvSpPr txBox="1"/>
          <p:nvPr>
            <p:ph idx="1" type="body"/>
          </p:nvPr>
        </p:nvSpPr>
        <p:spPr>
          <a:xfrm>
            <a:off x="311700" y="5819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function samplePoint(mapSize, goal, goalBias)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const r = Math.random();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if (r &lt; goalBias)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return new geometry.Point(goal.x, goal.y);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return new geometry.Point(mapSize * Math.random(),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mapSize * Math.random());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test('Must return goal', function()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goal = new geometry.Point(0, 0);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p = samplePoint(400, goal, 1);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assert(p === goal);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1" name="Google Shape;181;p27"/>
          <p:cNvSpPr txBox="1"/>
          <p:nvPr/>
        </p:nvSpPr>
        <p:spPr>
          <a:xfrm>
            <a:off x="5414200" y="2723225"/>
            <a:ext cx="3682200" cy="163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Nothing wrong with this samplePoint! </a:t>
            </a:r>
            <a:endParaRPr b="1" sz="180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Questions:</a:t>
            </a:r>
            <a:endParaRPr b="1" sz="180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Consolas"/>
              <a:buChar char="●"/>
            </a:pPr>
            <a:r>
              <a:rPr b="1" lang="en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Why is the test failing?</a:t>
            </a:r>
            <a:endParaRPr b="1" sz="180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Consolas"/>
              <a:buChar char="●"/>
            </a:pPr>
            <a:r>
              <a:rPr b="1" lang="en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How do we fix the test?</a:t>
            </a:r>
            <a:endParaRPr b="1" sz="180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8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samplePoint: Take 2</a:t>
            </a:r>
            <a:endParaRPr/>
          </a:p>
        </p:txBody>
      </p:sp>
      <p:sp>
        <p:nvSpPr>
          <p:cNvPr id="187" name="Google Shape;187;p28"/>
          <p:cNvSpPr txBox="1"/>
          <p:nvPr>
            <p:ph idx="1" type="body"/>
          </p:nvPr>
        </p:nvSpPr>
        <p:spPr>
          <a:xfrm>
            <a:off x="311700" y="5819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function samplePoint(mapSize, goal, goalBias)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const r = Math.random();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if (r &lt; goalBias)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return new geometry.Point(goal.x, goal.y);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return new geometry.Point(mapSize * Math.random(),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mapSize * Math.random());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test('Must return goal', function()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goal = new geometry.Point(0, 0);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p = samplePoint(400, goal, 1);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assert(p.x === goal.x &amp;&amp; p.y === goal.y);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8" name="Google Shape;188;p28"/>
          <p:cNvSpPr txBox="1"/>
          <p:nvPr/>
        </p:nvSpPr>
        <p:spPr>
          <a:xfrm>
            <a:off x="5414200" y="2723225"/>
            <a:ext cx="3272100" cy="163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Yes, we need to test for exact equality: why?</a:t>
            </a:r>
            <a:endParaRPr b="1" sz="180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9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samplePoint Distribution</a:t>
            </a:r>
            <a:endParaRPr/>
          </a:p>
        </p:txBody>
      </p:sp>
      <p:sp>
        <p:nvSpPr>
          <p:cNvPr id="194" name="Google Shape;194;p29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not returning the goal point, samplePoint should </a:t>
            </a:r>
            <a:r>
              <a:rPr b="1" lang="en" u="sng"/>
              <a:t>uniformly</a:t>
            </a:r>
            <a:r>
              <a:rPr lang="en"/>
              <a:t> sample from the space covered by the map.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property is not easy to test for (Take a class on statistics / statistical testing to find out how to do this) </a:t>
            </a:r>
            <a:br>
              <a:rPr lang="en"/>
            </a:br>
            <a:r>
              <a:rPr lang="en"/>
              <a:t>You will not get a definitive answer (Even the fancy statistical tests will tell you only "with confidence X" (X &lt; 1))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We will do something a lot simpler that won't provide any statistical guarantees, but that will help quickly catch common bugs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0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Visual Inspection of </a:t>
            </a:r>
            <a:r>
              <a:rPr lang="en"/>
              <a:t>samplePoint Distribution </a:t>
            </a:r>
            <a:endParaRPr/>
          </a:p>
        </p:txBody>
      </p:sp>
      <p:sp>
        <p:nvSpPr>
          <p:cNvPr id="200" name="Google Shape;200;p30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Generate a sample.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If it is the goal, draw it as red.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Else, draw it as blue.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Repeat 1-3 many times.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Visually inspect the distribution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1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Visual Inspection of samplePoint Distribution </a:t>
            </a:r>
            <a:endParaRPr/>
          </a:p>
        </p:txBody>
      </p:sp>
      <p:sp>
        <p:nvSpPr>
          <p:cNvPr id="206" name="Google Shape;206;p31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function visuallyInspectSampling()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mapSize = 400;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c = lib220.newCanvas(mapSize, mapSize);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goal = new geometry.Point(100, 100);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goalBias = 0.1;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for (let i = 0; i &lt; 10000; ++i)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let p = samplePoint(mapSize, goal, goalBias);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if (p.x === goal.x &amp;&amp; p.y === goal.y)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c.drawFilledCircle(p.x, p.y, 2, [1, 0, 0]);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c.drawFilledCircle(p.x, p.y, 2, [0, 0, 1]);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Recap: The Robot Navigation Problem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658150"/>
            <a:ext cx="46140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Given</a:t>
            </a:r>
            <a:r>
              <a:rPr lang="en"/>
              <a:t>: </a:t>
            </a:r>
            <a:br>
              <a:rPr lang="en"/>
            </a:br>
            <a:r>
              <a:rPr lang="en"/>
              <a:t>A map, a start location a goal location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/>
              <a:t>Compute</a:t>
            </a:r>
            <a:r>
              <a:rPr lang="en"/>
              <a:t>: </a:t>
            </a:r>
            <a:br>
              <a:rPr lang="en"/>
            </a:br>
            <a:r>
              <a:rPr lang="en"/>
              <a:t>A collision free path to take the robot from the start to the goal, without colliding with the map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/>
              <a:t>Challenges</a:t>
            </a:r>
            <a:r>
              <a:rPr lang="en"/>
              <a:t>: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Map may b</a:t>
            </a:r>
            <a:r>
              <a:rPr lang="en"/>
              <a:t>e</a:t>
            </a:r>
            <a:r>
              <a:rPr lang="en"/>
              <a:t> large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Many possible paths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Unclear a priori which way to explore</a:t>
            </a:r>
            <a:endParaRPr/>
          </a:p>
        </p:txBody>
      </p:sp>
      <p:grpSp>
        <p:nvGrpSpPr>
          <p:cNvPr id="62" name="Google Shape;62;p14"/>
          <p:cNvGrpSpPr/>
          <p:nvPr/>
        </p:nvGrpSpPr>
        <p:grpSpPr>
          <a:xfrm>
            <a:off x="5144715" y="990260"/>
            <a:ext cx="3044400" cy="3044400"/>
            <a:chOff x="5226800" y="1136775"/>
            <a:chExt cx="3044400" cy="3044400"/>
          </a:xfrm>
        </p:grpSpPr>
        <p:sp>
          <p:nvSpPr>
            <p:cNvPr id="63" name="Google Shape;63;p14"/>
            <p:cNvSpPr/>
            <p:nvPr/>
          </p:nvSpPr>
          <p:spPr>
            <a:xfrm>
              <a:off x="5226800" y="1136775"/>
              <a:ext cx="3044400" cy="3044400"/>
            </a:xfrm>
            <a:prstGeom prst="rect">
              <a:avLst/>
            </a:prstGeom>
            <a:solidFill>
              <a:schemeClr val="lt2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4"/>
            <p:cNvSpPr/>
            <p:nvPr/>
          </p:nvSpPr>
          <p:spPr>
            <a:xfrm>
              <a:off x="5453875" y="1382375"/>
              <a:ext cx="143700" cy="143700"/>
            </a:xfrm>
            <a:prstGeom prst="ellipse">
              <a:avLst/>
            </a:prstGeom>
            <a:solidFill>
              <a:srgbClr val="00FF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4"/>
            <p:cNvSpPr/>
            <p:nvPr/>
          </p:nvSpPr>
          <p:spPr>
            <a:xfrm>
              <a:off x="5453875" y="3809950"/>
              <a:ext cx="143700" cy="1437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6" name="Google Shape;66;p14"/>
            <p:cNvCxnSpPr/>
            <p:nvPr/>
          </p:nvCxnSpPr>
          <p:spPr>
            <a:xfrm>
              <a:off x="5226800" y="2063550"/>
              <a:ext cx="1459800" cy="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" name="Google Shape;67;p14"/>
            <p:cNvCxnSpPr/>
            <p:nvPr/>
          </p:nvCxnSpPr>
          <p:spPr>
            <a:xfrm>
              <a:off x="6811400" y="2721550"/>
              <a:ext cx="1459800" cy="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14"/>
            <p:cNvCxnSpPr/>
            <p:nvPr/>
          </p:nvCxnSpPr>
          <p:spPr>
            <a:xfrm>
              <a:off x="5226800" y="3341450"/>
              <a:ext cx="1459800" cy="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2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Visual Inspection of samplePoint Distribution </a:t>
            </a:r>
            <a:endParaRPr/>
          </a:p>
        </p:txBody>
      </p:sp>
      <p:sp>
        <p:nvSpPr>
          <p:cNvPr id="212" name="Google Shape;212;p32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Try this: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AutoNum type="arabicPeriod"/>
            </a:pP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Vary the number of samples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AutoNum type="arabicPeriod"/>
            </a:pP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To check if there are sequencing effects, animate the sampling (insert a sleep after every iteration)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3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Identify the bug with samplePoint</a:t>
            </a:r>
            <a:endParaRPr/>
          </a:p>
        </p:txBody>
      </p:sp>
      <p:sp>
        <p:nvSpPr>
          <p:cNvPr id="218" name="Google Shape;218;p33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Interactive demo: three buggy implementations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/>
              <a:t>Q: What is the bug in each of these implementations?</a:t>
            </a:r>
            <a:endParaRPr b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Property-based testing and Visual Inspection</a:t>
            </a:r>
            <a:endParaRPr/>
          </a:p>
        </p:txBody>
      </p:sp>
      <p:sp>
        <p:nvSpPr>
          <p:cNvPr id="224" name="Google Shape;224;p34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Goal: Verify that collides() is correct, for a large set of inputs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How to test: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Generate a random line.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Check with collides().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If collision, draw line in red, else draw line in blue.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Repeat for large number of random lines.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Verify visually.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In case of error, isolate which line was incorrectly drawn (and hence has a bug with collides)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5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Visually Inspecting collides</a:t>
            </a:r>
            <a:endParaRPr/>
          </a:p>
        </p:txBody>
      </p:sp>
      <p:sp>
        <p:nvSpPr>
          <p:cNvPr id="230" name="Google Shape;230;p35"/>
          <p:cNvSpPr txBox="1"/>
          <p:nvPr>
            <p:ph idx="1" type="body"/>
          </p:nvPr>
        </p:nvSpPr>
        <p:spPr>
          <a:xfrm>
            <a:off x="311700" y="5819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lines = [];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for (let i = 0; i &lt; 10; ++i)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lines.push(new Line(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new Point(400 * Math.random(), 400 * Math.random()),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new Point(400 * Math.random(), 400 * Math.random())));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lines.forEach(function(l) { 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color = </a:t>
            </a: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[0, 0, 1]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if (collides(map, l.p1, l.p2))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color = </a:t>
            </a: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[1, 0, 0]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drawLine(c, l.p1, l.p2, color); 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6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Spot the bug!</a:t>
            </a:r>
            <a:endParaRPr/>
          </a:p>
        </p:txBody>
      </p:sp>
      <p:pic>
        <p:nvPicPr>
          <p:cNvPr id="236" name="Google Shape;236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9750" y="783250"/>
            <a:ext cx="3790950" cy="378142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7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Property-based testing of RRTs</a:t>
            </a:r>
            <a:endParaRPr/>
          </a:p>
        </p:txBody>
      </p:sp>
      <p:sp>
        <p:nvSpPr>
          <p:cNvPr id="242" name="Google Shape;242;p37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Property: Given a map, a fixed start, and random goal, a path (if found) must be obstacle-free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How to test: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Generate a map.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Pick a start point.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Pick a goal point.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Generate a path.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Verify path is obstacle-free.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Repeat from 3.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8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verifyPath</a:t>
            </a:r>
            <a:endParaRPr/>
          </a:p>
        </p:txBody>
      </p:sp>
      <p:sp>
        <p:nvSpPr>
          <p:cNvPr id="248" name="Google Shape;248;p38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function verifyPath(path, map)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reducer = function(a, b)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};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result = path.reduce(reducer, </a:t>
            </a: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???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assert(result.valid);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test('Verify path', function()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// Set up start, goal, map, options, etc.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path = plan(start, goal, map, options);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verifyPath(path, map);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9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verifyPath</a:t>
            </a:r>
            <a:endParaRPr/>
          </a:p>
        </p:txBody>
      </p:sp>
      <p:sp>
        <p:nvSpPr>
          <p:cNvPr id="254" name="Google Shape;254;p39"/>
          <p:cNvSpPr txBox="1"/>
          <p:nvPr>
            <p:ph idx="1" type="body"/>
          </p:nvPr>
        </p:nvSpPr>
        <p:spPr>
          <a:xfrm>
            <a:off x="81700" y="658150"/>
            <a:ext cx="87507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function verifyPath(path, map)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let init = {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  collides: false,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  prev: path[0]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let reducer = function(check, p) {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  check.collides = check.collides || collides(map, p, check.prev);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  check.prev = p;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  return check;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};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result = path.reduce(reducer, init);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assert(!result.collides);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55" name="Google Shape;255;p39"/>
          <p:cNvSpPr txBox="1"/>
          <p:nvPr/>
        </p:nvSpPr>
        <p:spPr>
          <a:xfrm>
            <a:off x="4146475" y="864700"/>
            <a:ext cx="4602600" cy="135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What assumptions are made here?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0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verifyPath</a:t>
            </a:r>
            <a:endParaRPr/>
          </a:p>
        </p:txBody>
      </p:sp>
      <p:sp>
        <p:nvSpPr>
          <p:cNvPr id="261" name="Google Shape;261;p40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function verifyPath(path, map) {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if (path.length &lt; 1) {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  assert(true);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  return;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let init = {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  collides: false,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  prev: path[0]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let reducer = function(check, p) {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  check.collides = check.collides || collides(map, p, check.prev);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  check.prev = p;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  return check;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};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let result = path.reduce(reducer, init);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  assert(!result.collides);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62" name="Google Shape;262;p40"/>
          <p:cNvSpPr txBox="1"/>
          <p:nvPr/>
        </p:nvSpPr>
        <p:spPr>
          <a:xfrm>
            <a:off x="4146475" y="864700"/>
            <a:ext cx="4602600" cy="135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Any other properties we should be checking for?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1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Property-based testing of RRTs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41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for (let i = 0; i &lt; 10; ++i) {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test('Verify path' + i.toString(), function()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let path = plan(start, goal, map, options);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verifyPath(path, map);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if (path.length &gt;= 2)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assert(path[0].x === goal.x &amp;&amp; path[0].y === goal.y);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let lastPoint = path[path.length - 1];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assert(lastPoint.x === start.x &amp;&amp; lastPoint.y === start.y);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});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console.log(i);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lib220.sleep(1);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69" name="Google Shape;269;p41"/>
          <p:cNvSpPr txBox="1"/>
          <p:nvPr/>
        </p:nvSpPr>
        <p:spPr>
          <a:xfrm>
            <a:off x="4269025" y="658150"/>
            <a:ext cx="3499500" cy="42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Repeat N times (why?)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70" name="Google Shape;270;p41"/>
          <p:cNvSpPr txBox="1"/>
          <p:nvPr/>
        </p:nvSpPr>
        <p:spPr>
          <a:xfrm>
            <a:off x="3012025" y="3860800"/>
            <a:ext cx="3817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Display progress to console without freezing up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Recap: Stochastic Algorithms</a:t>
            </a:r>
            <a:endParaRPr/>
          </a:p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Sometimes, a problem is just too hard to solve analytically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However, a smaller part of the problem may be easy to verify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the smaller parts can be combined, we can get a valid solution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solution may not be the </a:t>
            </a:r>
            <a:r>
              <a:rPr b="1" lang="en"/>
              <a:t>best</a:t>
            </a:r>
            <a:r>
              <a:rPr lang="en"/>
              <a:t> solution, but it is </a:t>
            </a:r>
            <a:r>
              <a:rPr lang="en"/>
              <a:t>a </a:t>
            </a:r>
            <a:r>
              <a:rPr b="1" lang="en"/>
              <a:t>valid (correct)</a:t>
            </a:r>
            <a:r>
              <a:rPr lang="en"/>
              <a:t> solution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is okay in cases where the problem is hard enough that you are happy enough to get a valid solution at all, and don't worry too much that it isn't the best solution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2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Path Simplification</a:t>
            </a:r>
            <a:endParaRPr/>
          </a:p>
        </p:txBody>
      </p:sp>
      <p:sp>
        <p:nvSpPr>
          <p:cNvPr id="276" name="Google Shape;276;p42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from the path start.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If you can go from the second point to the third point without collision: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Remove second point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Keep checking successive points until you can no longer simplify this line segment.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Iterate for all subsequent line segments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3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Path Simplification</a:t>
            </a:r>
            <a:endParaRPr/>
          </a:p>
        </p:txBody>
      </p:sp>
      <p:sp>
        <p:nvSpPr>
          <p:cNvPr id="282" name="Google Shape;282;p43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from the path start.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If you can go from the second point to the third point without collision: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Remove second point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Keep checking successive points until you can no longer simplify this line segment.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Iterate for all subsequent line segments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4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Simplify Path</a:t>
            </a:r>
            <a:endParaRPr/>
          </a:p>
        </p:txBody>
      </p:sp>
      <p:sp>
        <p:nvSpPr>
          <p:cNvPr id="288" name="Google Shape;288;p44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function simplifyPath(path, map)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reducer = function(a, b)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???</a:t>
            </a:r>
            <a:endParaRPr b="1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return path.reduce(reducer, </a:t>
            </a: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???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5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Simplify Path</a:t>
            </a:r>
            <a:endParaRPr/>
          </a:p>
        </p:txBody>
      </p:sp>
      <p:sp>
        <p:nvSpPr>
          <p:cNvPr id="294" name="Google Shape;294;p45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function simplifyPath(path, map)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reducer = function(a, b)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// Accumulate simplified path by adding points</a:t>
            </a:r>
            <a:endParaRPr b="1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   // Check if last point in simplified path can be replaced</a:t>
            </a:r>
            <a:endParaRPr b="1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   // Else start a new segment</a:t>
            </a:r>
            <a:endParaRPr b="1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return path.reduce(reducer, </a:t>
            </a: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???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6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Simplify Path Reducer</a:t>
            </a:r>
            <a:endParaRPr/>
          </a:p>
        </p:txBody>
      </p:sp>
      <p:sp>
        <p:nvSpPr>
          <p:cNvPr id="300" name="Google Shape;300;p46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function reducer(newPath, p)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if (newPath.length &lt; 2)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???</a:t>
            </a:r>
            <a:endParaRPr b="1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const last = newPath[newPath.length - 2];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if (!collides(map, p, last))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newPath[newPath.length - 1] = p;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newPath.push(p);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return newPath;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7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Simplify Path</a:t>
            </a:r>
            <a:endParaRPr/>
          </a:p>
        </p:txBody>
      </p:sp>
      <p:sp>
        <p:nvSpPr>
          <p:cNvPr id="306" name="Google Shape;306;p47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function simplifyPath(path, map) {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  function reducer(newPath, p) {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    if (newPath.length &lt; 2) {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      newPath.push(p);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      return newPath;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    const last = newPath[newPath.length - 2];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    if (!collides(map, p, last)) {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      newPath[newPath.length - 1] = p;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      newPath.push(p);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    return newPath;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  return path.reduce(reducer, []);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5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48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Can Extend always extend in a straight line?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about higher dimensions?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Configuration space sampling</a:t>
            </a:r>
            <a:endParaRPr/>
          </a:p>
        </p:txBody>
      </p:sp>
      <p:sp>
        <p:nvSpPr>
          <p:cNvPr id="312" name="Google Shape;312;p48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RRTs on Real Robots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Recap: </a:t>
            </a:r>
            <a:r>
              <a:rPr lang="en"/>
              <a:t>Rapidly Exploring Random Trees</a:t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i := 0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t := Tree with start node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While i &lt; N: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p = SamplePoint()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q = Closest node in tree t to p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r = Extension from q towards p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if q-r is obstacle-free: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Add r to t as leaf of q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if goal reached: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extract path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return path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++i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return no path found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1" name="Google Shape;81;p16"/>
          <p:cNvSpPr/>
          <p:nvPr/>
        </p:nvSpPr>
        <p:spPr>
          <a:xfrm>
            <a:off x="5143500" y="986975"/>
            <a:ext cx="3044400" cy="30444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6"/>
          <p:cNvSpPr/>
          <p:nvPr/>
        </p:nvSpPr>
        <p:spPr>
          <a:xfrm>
            <a:off x="5370575" y="1232575"/>
            <a:ext cx="143700" cy="1437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6"/>
          <p:cNvSpPr/>
          <p:nvPr/>
        </p:nvSpPr>
        <p:spPr>
          <a:xfrm>
            <a:off x="5370575" y="3660150"/>
            <a:ext cx="143700" cy="1437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4" name="Google Shape;84;p16"/>
          <p:cNvCxnSpPr/>
          <p:nvPr/>
        </p:nvCxnSpPr>
        <p:spPr>
          <a:xfrm>
            <a:off x="5143500" y="1913750"/>
            <a:ext cx="14598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6"/>
          <p:cNvCxnSpPr/>
          <p:nvPr/>
        </p:nvCxnSpPr>
        <p:spPr>
          <a:xfrm>
            <a:off x="6728100" y="2571750"/>
            <a:ext cx="14598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" name="Google Shape;86;p16"/>
          <p:cNvCxnSpPr/>
          <p:nvPr/>
        </p:nvCxnSpPr>
        <p:spPr>
          <a:xfrm>
            <a:off x="5143500" y="3191650"/>
            <a:ext cx="14598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" name="Google Shape;87;p16"/>
          <p:cNvCxnSpPr/>
          <p:nvPr/>
        </p:nvCxnSpPr>
        <p:spPr>
          <a:xfrm>
            <a:off x="5440194" y="1305694"/>
            <a:ext cx="527100" cy="130200"/>
          </a:xfrm>
          <a:prstGeom prst="straightConnector1">
            <a:avLst/>
          </a:prstGeom>
          <a:noFill/>
          <a:ln cap="flat" cmpd="sng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8" name="Google Shape;88;p16"/>
          <p:cNvCxnSpPr/>
          <p:nvPr/>
        </p:nvCxnSpPr>
        <p:spPr>
          <a:xfrm>
            <a:off x="5967400" y="1447725"/>
            <a:ext cx="6000" cy="276600"/>
          </a:xfrm>
          <a:prstGeom prst="straightConnector1">
            <a:avLst/>
          </a:prstGeom>
          <a:noFill/>
          <a:ln cap="flat" cmpd="sng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9" name="Google Shape;89;p16"/>
          <p:cNvCxnSpPr/>
          <p:nvPr/>
        </p:nvCxnSpPr>
        <p:spPr>
          <a:xfrm>
            <a:off x="5439425" y="1283200"/>
            <a:ext cx="251400" cy="405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0" name="Google Shape;90;p16"/>
          <p:cNvCxnSpPr/>
          <p:nvPr/>
        </p:nvCxnSpPr>
        <p:spPr>
          <a:xfrm>
            <a:off x="5957375" y="1711238"/>
            <a:ext cx="492600" cy="30600"/>
          </a:xfrm>
          <a:prstGeom prst="straightConnector1">
            <a:avLst/>
          </a:prstGeom>
          <a:noFill/>
          <a:ln cap="flat" cmpd="sng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" name="Google Shape;91;p16"/>
          <p:cNvCxnSpPr/>
          <p:nvPr/>
        </p:nvCxnSpPr>
        <p:spPr>
          <a:xfrm>
            <a:off x="5957375" y="1435888"/>
            <a:ext cx="492600" cy="306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2" name="Google Shape;92;p16"/>
          <p:cNvCxnSpPr/>
          <p:nvPr/>
        </p:nvCxnSpPr>
        <p:spPr>
          <a:xfrm>
            <a:off x="6414575" y="1741838"/>
            <a:ext cx="465000" cy="182700"/>
          </a:xfrm>
          <a:prstGeom prst="straightConnector1">
            <a:avLst/>
          </a:prstGeom>
          <a:noFill/>
          <a:ln cap="flat" cmpd="sng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" name="Google Shape;93;p16"/>
          <p:cNvCxnSpPr/>
          <p:nvPr/>
        </p:nvCxnSpPr>
        <p:spPr>
          <a:xfrm flipH="1" rot="10800000">
            <a:off x="6419400" y="1294575"/>
            <a:ext cx="213000" cy="168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" name="Google Shape;94;p16"/>
          <p:cNvCxnSpPr/>
          <p:nvPr/>
        </p:nvCxnSpPr>
        <p:spPr>
          <a:xfrm>
            <a:off x="6419400" y="1470838"/>
            <a:ext cx="492600" cy="306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" name="Google Shape;95;p16"/>
          <p:cNvCxnSpPr/>
          <p:nvPr/>
        </p:nvCxnSpPr>
        <p:spPr>
          <a:xfrm rot="10800000">
            <a:off x="5688850" y="1689975"/>
            <a:ext cx="25500" cy="163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" name="Google Shape;96;p16"/>
          <p:cNvCxnSpPr/>
          <p:nvPr/>
        </p:nvCxnSpPr>
        <p:spPr>
          <a:xfrm>
            <a:off x="6897225" y="1512450"/>
            <a:ext cx="294300" cy="2646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16"/>
          <p:cNvCxnSpPr/>
          <p:nvPr/>
        </p:nvCxnSpPr>
        <p:spPr>
          <a:xfrm flipH="1" rot="10800000">
            <a:off x="6685375" y="1924475"/>
            <a:ext cx="200100" cy="364800"/>
          </a:xfrm>
          <a:prstGeom prst="straightConnector1">
            <a:avLst/>
          </a:prstGeom>
          <a:noFill/>
          <a:ln cap="flat" cmpd="sng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8" name="Google Shape;98;p16"/>
          <p:cNvCxnSpPr/>
          <p:nvPr/>
        </p:nvCxnSpPr>
        <p:spPr>
          <a:xfrm>
            <a:off x="6632400" y="1289113"/>
            <a:ext cx="492600" cy="306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9" name="Google Shape;99;p16"/>
          <p:cNvCxnSpPr/>
          <p:nvPr/>
        </p:nvCxnSpPr>
        <p:spPr>
          <a:xfrm flipH="1" rot="10800000">
            <a:off x="6147825" y="2501125"/>
            <a:ext cx="200100" cy="364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0" name="Google Shape;100;p16"/>
          <p:cNvCxnSpPr/>
          <p:nvPr/>
        </p:nvCxnSpPr>
        <p:spPr>
          <a:xfrm rot="10800000">
            <a:off x="6361675" y="2524575"/>
            <a:ext cx="323700" cy="465000"/>
          </a:xfrm>
          <a:prstGeom prst="straightConnector1">
            <a:avLst/>
          </a:prstGeom>
          <a:noFill/>
          <a:ln cap="flat" cmpd="sng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1" name="Google Shape;101;p16"/>
          <p:cNvCxnSpPr/>
          <p:nvPr/>
        </p:nvCxnSpPr>
        <p:spPr>
          <a:xfrm rot="10800000">
            <a:off x="6685450" y="2948400"/>
            <a:ext cx="64500" cy="429600"/>
          </a:xfrm>
          <a:prstGeom prst="straightConnector1">
            <a:avLst/>
          </a:prstGeom>
          <a:noFill/>
          <a:ln cap="flat" cmpd="sng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2" name="Google Shape;102;p16"/>
          <p:cNvCxnSpPr/>
          <p:nvPr/>
        </p:nvCxnSpPr>
        <p:spPr>
          <a:xfrm rot="10800000">
            <a:off x="5814325" y="2783575"/>
            <a:ext cx="341400" cy="942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3" name="Google Shape;103;p16"/>
          <p:cNvCxnSpPr/>
          <p:nvPr/>
        </p:nvCxnSpPr>
        <p:spPr>
          <a:xfrm flipH="1" rot="10800000">
            <a:off x="6344050" y="2286025"/>
            <a:ext cx="341400" cy="215100"/>
          </a:xfrm>
          <a:prstGeom prst="straightConnector1">
            <a:avLst/>
          </a:prstGeom>
          <a:noFill/>
          <a:ln cap="flat" cmpd="sng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4" name="Google Shape;104;p16"/>
          <p:cNvCxnSpPr/>
          <p:nvPr/>
        </p:nvCxnSpPr>
        <p:spPr>
          <a:xfrm flipH="1" rot="10800000">
            <a:off x="7215025" y="1665550"/>
            <a:ext cx="341400" cy="1176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5" name="Google Shape;105;p16"/>
          <p:cNvCxnSpPr/>
          <p:nvPr/>
        </p:nvCxnSpPr>
        <p:spPr>
          <a:xfrm flipH="1" rot="10800000">
            <a:off x="6744225" y="3295500"/>
            <a:ext cx="429600" cy="82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16"/>
          <p:cNvCxnSpPr/>
          <p:nvPr/>
        </p:nvCxnSpPr>
        <p:spPr>
          <a:xfrm flipH="1" rot="10800000">
            <a:off x="6638300" y="3372025"/>
            <a:ext cx="117600" cy="264900"/>
          </a:xfrm>
          <a:prstGeom prst="straightConnector1">
            <a:avLst/>
          </a:prstGeom>
          <a:noFill/>
          <a:ln cap="flat" cmpd="sng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16"/>
          <p:cNvCxnSpPr/>
          <p:nvPr/>
        </p:nvCxnSpPr>
        <p:spPr>
          <a:xfrm>
            <a:off x="6244000" y="3566325"/>
            <a:ext cx="370800" cy="64800"/>
          </a:xfrm>
          <a:prstGeom prst="straightConnector1">
            <a:avLst/>
          </a:prstGeom>
          <a:noFill/>
          <a:ln cap="flat" cmpd="sng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8" name="Google Shape;108;p16"/>
          <p:cNvCxnSpPr/>
          <p:nvPr/>
        </p:nvCxnSpPr>
        <p:spPr>
          <a:xfrm flipH="1" rot="10800000">
            <a:off x="6714800" y="2242275"/>
            <a:ext cx="459000" cy="41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9" name="Google Shape;109;p16"/>
          <p:cNvCxnSpPr/>
          <p:nvPr/>
        </p:nvCxnSpPr>
        <p:spPr>
          <a:xfrm flipH="1" rot="10800000">
            <a:off x="5442900" y="2777725"/>
            <a:ext cx="406200" cy="105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0" name="Google Shape;110;p16"/>
          <p:cNvCxnSpPr/>
          <p:nvPr/>
        </p:nvCxnSpPr>
        <p:spPr>
          <a:xfrm rot="10800000">
            <a:off x="7179775" y="3301450"/>
            <a:ext cx="135300" cy="370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1" name="Google Shape;111;p16"/>
          <p:cNvCxnSpPr/>
          <p:nvPr/>
        </p:nvCxnSpPr>
        <p:spPr>
          <a:xfrm flipH="1" rot="10800000">
            <a:off x="7084500" y="1199800"/>
            <a:ext cx="406200" cy="105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c = lib220.newCanvas(400, 400);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c.drawCircle(200, 200, 150, [0.8, 0.4, 0]);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c.drawLine(10, 10, 200, 200, [0, 0.4, 1]);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c.drawFilledCircle(200, 100, 20, [0.5, 0.0, 0.5]);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7" name="Google Shape;117;p17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lib220 Visualizations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c = lib220.newCanvas(400, 400);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let theta = 0;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while (true)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c.clear(); </a:t>
            </a: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// Clear the canvas</a:t>
            </a:r>
            <a:endParaRPr b="1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x = 200 + 100* Math.cos(theta);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let y = 200 + 100* Math.sin(theta);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c.drawCircle(200, 200, 100, [1, 0.5, 0]); </a:t>
            </a: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// Redraw fixed circle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c.drawLine(200, 200, x, y, [0, 0.2, 0.8]); </a:t>
            </a: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// Draw moving line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theta += Math.PI / 100; </a:t>
            </a: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// Increment angle so that line moves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lib220.sleep(16); </a:t>
            </a:r>
            <a:r>
              <a:rPr b="1"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// Wait 16 ms before drawing next frame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3" name="Google Shape;123;p18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lib220 Animations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!!! Make sure you call the callback every iteration!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!!! Make sure you call it with the correct arguments!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Required for grading and testing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0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Debugging and Visualizing via Callbacks</a:t>
            </a:r>
            <a:endParaRPr/>
          </a:p>
        </p:txBody>
      </p:sp>
      <p:sp>
        <p:nvSpPr>
          <p:cNvPr id="134" name="Google Shape;134;p20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case: interchangable / removable debugging in production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[Demo]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/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Visualizing the RRT</a:t>
            </a:r>
            <a:endParaRPr/>
          </a:p>
        </p:txBody>
      </p:sp>
      <p:sp>
        <p:nvSpPr>
          <p:cNvPr id="140" name="Google Shape;140;p21"/>
          <p:cNvSpPr txBox="1"/>
          <p:nvPr>
            <p:ph idx="1" type="body"/>
          </p:nvPr>
        </p:nvSpPr>
        <p:spPr>
          <a:xfrm>
            <a:off x="311700" y="658150"/>
            <a:ext cx="8520600" cy="42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function visualize(p, q, r, t)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c.clear();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drawMap(c, map);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drawPoint(c, start, [1, 0, 0]);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drawPoint(c, goal, [0, 0.75, 0]);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drawPoint(c, p, [0.5, 0.5, 0]);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drawPoint(c, q.node, [0, 1, 0.5]);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drawPoint(c, r, [0.25, 0.5, 0]);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drawLine(c, q.node, r, [1, 0, 0]);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drawLine(c, p, r, [1, 0.5, 0.8]);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drawTree(c, t);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lib220.sleep(15);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1" name="Google Shape;141;p21"/>
          <p:cNvSpPr txBox="1"/>
          <p:nvPr/>
        </p:nvSpPr>
        <p:spPr>
          <a:xfrm>
            <a:off x="5562675" y="10281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let options = {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mapSize: 400,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maxExtension: 30,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goalBias: 0.05,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maxSamples: 1000,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 callback: </a:t>
            </a:r>
            <a:r>
              <a:rPr b="1" lang="en" sz="20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visualize</a:t>
            </a:r>
            <a:endParaRPr b="1" sz="200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nsolas"/>
                <a:ea typeface="Consolas"/>
                <a:cs typeface="Consolas"/>
                <a:sym typeface="Consolas"/>
              </a:rPr>
              <a:t>};</a:t>
            </a:r>
            <a:endParaRPr sz="2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OMPSCI220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